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748" r:id="rId2"/>
  </p:sldMasterIdLst>
  <p:notesMasterIdLst>
    <p:notesMasterId r:id="rId25"/>
  </p:notesMasterIdLst>
  <p:handoutMasterIdLst>
    <p:handoutMasterId r:id="rId26"/>
  </p:handoutMasterIdLst>
  <p:sldIdLst>
    <p:sldId id="256" r:id="rId3"/>
    <p:sldId id="373" r:id="rId4"/>
    <p:sldId id="378" r:id="rId5"/>
    <p:sldId id="285" r:id="rId6"/>
    <p:sldId id="416" r:id="rId7"/>
    <p:sldId id="401" r:id="rId8"/>
    <p:sldId id="417" r:id="rId9"/>
    <p:sldId id="418" r:id="rId10"/>
    <p:sldId id="419" r:id="rId11"/>
    <p:sldId id="420" r:id="rId12"/>
    <p:sldId id="405" r:id="rId13"/>
    <p:sldId id="421" r:id="rId14"/>
    <p:sldId id="369" r:id="rId15"/>
    <p:sldId id="414" r:id="rId16"/>
    <p:sldId id="415" r:id="rId17"/>
    <p:sldId id="413" r:id="rId18"/>
    <p:sldId id="410" r:id="rId19"/>
    <p:sldId id="409" r:id="rId20"/>
    <p:sldId id="422" r:id="rId21"/>
    <p:sldId id="406" r:id="rId22"/>
    <p:sldId id="346" r:id="rId23"/>
    <p:sldId id="276" r:id="rId24"/>
  </p:sldIdLst>
  <p:sldSz cx="9144000" cy="6858000" type="screen4x3"/>
  <p:notesSz cx="6735763" cy="9866313"/>
  <p:defaultTextStyle>
    <a:defPPr>
      <a:defRPr lang="zh-CN"/>
    </a:defPPr>
    <a:lvl1pPr algn="l" rtl="0" fontAlgn="base">
      <a:spcBef>
        <a:spcPct val="0"/>
      </a:spcBef>
      <a:spcAft>
        <a:spcPct val="0"/>
      </a:spcAft>
      <a:defRPr kern="1200">
        <a:solidFill>
          <a:schemeClr val="tx1"/>
        </a:solidFill>
        <a:latin typeface="Arial" charset="0"/>
        <a:ea typeface="宋体" pitchFamily="2" charset="-122"/>
        <a:cs typeface="+mn-cs"/>
      </a:defRPr>
    </a:lvl1pPr>
    <a:lvl2pPr marL="457200" algn="l" rtl="0" fontAlgn="base">
      <a:spcBef>
        <a:spcPct val="0"/>
      </a:spcBef>
      <a:spcAft>
        <a:spcPct val="0"/>
      </a:spcAft>
      <a:defRPr kern="1200">
        <a:solidFill>
          <a:schemeClr val="tx1"/>
        </a:solidFill>
        <a:latin typeface="Arial" charset="0"/>
        <a:ea typeface="宋体" pitchFamily="2" charset="-122"/>
        <a:cs typeface="+mn-cs"/>
      </a:defRPr>
    </a:lvl2pPr>
    <a:lvl3pPr marL="914400" algn="l" rtl="0" fontAlgn="base">
      <a:spcBef>
        <a:spcPct val="0"/>
      </a:spcBef>
      <a:spcAft>
        <a:spcPct val="0"/>
      </a:spcAft>
      <a:defRPr kern="1200">
        <a:solidFill>
          <a:schemeClr val="tx1"/>
        </a:solidFill>
        <a:latin typeface="Arial" charset="0"/>
        <a:ea typeface="宋体" pitchFamily="2" charset="-122"/>
        <a:cs typeface="+mn-cs"/>
      </a:defRPr>
    </a:lvl3pPr>
    <a:lvl4pPr marL="1371600" algn="l" rtl="0" fontAlgn="base">
      <a:spcBef>
        <a:spcPct val="0"/>
      </a:spcBef>
      <a:spcAft>
        <a:spcPct val="0"/>
      </a:spcAft>
      <a:defRPr kern="1200">
        <a:solidFill>
          <a:schemeClr val="tx1"/>
        </a:solidFill>
        <a:latin typeface="Arial" charset="0"/>
        <a:ea typeface="宋体" pitchFamily="2" charset="-122"/>
        <a:cs typeface="+mn-cs"/>
      </a:defRPr>
    </a:lvl4pPr>
    <a:lvl5pPr marL="1828800" algn="l" rtl="0" fontAlgn="base">
      <a:spcBef>
        <a:spcPct val="0"/>
      </a:spcBef>
      <a:spcAft>
        <a:spcPct val="0"/>
      </a:spcAft>
      <a:defRPr kern="1200">
        <a:solidFill>
          <a:schemeClr val="tx1"/>
        </a:solidFill>
        <a:latin typeface="Arial" charset="0"/>
        <a:ea typeface="宋体" pitchFamily="2" charset="-122"/>
        <a:cs typeface="+mn-cs"/>
      </a:defRPr>
    </a:lvl5pPr>
    <a:lvl6pPr marL="2286000" algn="l" defTabSz="914400" rtl="0" eaLnBrk="1" latinLnBrk="0" hangingPunct="1">
      <a:defRPr kern="1200">
        <a:solidFill>
          <a:schemeClr val="tx1"/>
        </a:solidFill>
        <a:latin typeface="Arial" charset="0"/>
        <a:ea typeface="宋体" pitchFamily="2" charset="-122"/>
        <a:cs typeface="+mn-cs"/>
      </a:defRPr>
    </a:lvl6pPr>
    <a:lvl7pPr marL="2743200" algn="l" defTabSz="914400" rtl="0" eaLnBrk="1" latinLnBrk="0" hangingPunct="1">
      <a:defRPr kern="1200">
        <a:solidFill>
          <a:schemeClr val="tx1"/>
        </a:solidFill>
        <a:latin typeface="Arial" charset="0"/>
        <a:ea typeface="宋体" pitchFamily="2" charset="-122"/>
        <a:cs typeface="+mn-cs"/>
      </a:defRPr>
    </a:lvl7pPr>
    <a:lvl8pPr marL="3200400" algn="l" defTabSz="914400" rtl="0" eaLnBrk="1" latinLnBrk="0" hangingPunct="1">
      <a:defRPr kern="1200">
        <a:solidFill>
          <a:schemeClr val="tx1"/>
        </a:solidFill>
        <a:latin typeface="Arial" charset="0"/>
        <a:ea typeface="宋体" pitchFamily="2" charset="-122"/>
        <a:cs typeface="+mn-cs"/>
      </a:defRPr>
    </a:lvl8pPr>
    <a:lvl9pPr marL="3657600" algn="l" defTabSz="914400" rtl="0" eaLnBrk="1" latinLnBrk="0" hangingPunct="1">
      <a:defRPr kern="1200">
        <a:solidFill>
          <a:schemeClr val="tx1"/>
        </a:solidFill>
        <a:latin typeface="Arial" charset="0"/>
        <a:ea typeface="宋体" pitchFamily="2" charset="-122"/>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LICHUNGUANG" initials="LCG" lastIdx="2"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948A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69CF1AB2-1976-4502-BF36-3FF5EA218861}" styleName="中度样式 4 - 强调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aximized">
    <p:restoredLeft sz="15354" autoAdjust="0"/>
    <p:restoredTop sz="94598" autoAdjust="0"/>
  </p:normalViewPr>
  <p:slideViewPr>
    <p:cSldViewPr snapToGrid="0">
      <p:cViewPr>
        <p:scale>
          <a:sx n="75" d="100"/>
          <a:sy n="75" d="100"/>
        </p:scale>
        <p:origin x="-744" y="108"/>
      </p:cViewPr>
      <p:guideLst>
        <p:guide orient="horz" pos="2160"/>
        <p:guide pos="336"/>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handoutMaster" Target="handoutMasters/handoutMaster1.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commentAuthors" Target="commentAuthors.xml"/><Relationship Id="rId30"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18831" cy="493316"/>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15373" y="0"/>
            <a:ext cx="2918831" cy="493316"/>
          </a:xfrm>
          <a:prstGeom prst="rect">
            <a:avLst/>
          </a:prstGeom>
        </p:spPr>
        <p:txBody>
          <a:bodyPr vert="horz" lIns="91440" tIns="45720" rIns="91440" bIns="45720" rtlCol="0"/>
          <a:lstStyle>
            <a:lvl1pPr algn="r">
              <a:defRPr sz="1200"/>
            </a:lvl1pPr>
          </a:lstStyle>
          <a:p>
            <a:fld id="{7F233A55-C365-499F-9075-AFD10CAE0C06}" type="datetimeFigureOut">
              <a:rPr lang="zh-CN" altLang="en-US" smtClean="0"/>
              <a:t>2015/5/19</a:t>
            </a:fld>
            <a:endParaRPr lang="zh-CN" altLang="en-US"/>
          </a:p>
        </p:txBody>
      </p:sp>
      <p:sp>
        <p:nvSpPr>
          <p:cNvPr id="4" name="页脚占位符 3"/>
          <p:cNvSpPr>
            <a:spLocks noGrp="1"/>
          </p:cNvSpPr>
          <p:nvPr>
            <p:ph type="ftr" sz="quarter" idx="2"/>
          </p:nvPr>
        </p:nvSpPr>
        <p:spPr>
          <a:xfrm>
            <a:off x="0" y="9371285"/>
            <a:ext cx="2918831" cy="493316"/>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15373" y="9371285"/>
            <a:ext cx="2918831" cy="493316"/>
          </a:xfrm>
          <a:prstGeom prst="rect">
            <a:avLst/>
          </a:prstGeom>
        </p:spPr>
        <p:txBody>
          <a:bodyPr vert="horz" lIns="91440" tIns="45720" rIns="91440" bIns="45720" rtlCol="0" anchor="b"/>
          <a:lstStyle>
            <a:lvl1pPr algn="r">
              <a:defRPr sz="1200"/>
            </a:lvl1pPr>
          </a:lstStyle>
          <a:p>
            <a:fld id="{9F3BBA9B-3964-4492-8E01-048F1805BF34}" type="slidenum">
              <a:rPr lang="zh-CN" altLang="en-US" smtClean="0"/>
              <a:t>‹#›</a:t>
            </a:fld>
            <a:endParaRPr lang="zh-CN" altLang="en-US"/>
          </a:p>
        </p:txBody>
      </p:sp>
    </p:spTree>
    <p:extLst>
      <p:ext uri="{BB962C8B-B14F-4D97-AF65-F5344CB8AC3E}">
        <p14:creationId xmlns:p14="http://schemas.microsoft.com/office/powerpoint/2010/main" val="99075149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18831" cy="493316"/>
          </a:xfrm>
          <a:prstGeom prst="rect">
            <a:avLst/>
          </a:prstGeom>
        </p:spPr>
        <p:txBody>
          <a:bodyPr vert="horz" lIns="91440" tIns="45720" rIns="91440" bIns="45720" rtlCol="0"/>
          <a:lstStyle>
            <a:lvl1pPr algn="l">
              <a:defRPr sz="1200">
                <a:ea typeface="宋体" charset="-122"/>
              </a:defRPr>
            </a:lvl1pPr>
          </a:lstStyle>
          <a:p>
            <a:pPr>
              <a:defRPr/>
            </a:pPr>
            <a:endParaRPr lang="zh-CN" altLang="en-US"/>
          </a:p>
        </p:txBody>
      </p:sp>
      <p:sp>
        <p:nvSpPr>
          <p:cNvPr id="3" name="日期占位符 2"/>
          <p:cNvSpPr>
            <a:spLocks noGrp="1"/>
          </p:cNvSpPr>
          <p:nvPr>
            <p:ph type="dt" idx="1"/>
          </p:nvPr>
        </p:nvSpPr>
        <p:spPr>
          <a:xfrm>
            <a:off x="3815373" y="0"/>
            <a:ext cx="2918831" cy="493316"/>
          </a:xfrm>
          <a:prstGeom prst="rect">
            <a:avLst/>
          </a:prstGeom>
        </p:spPr>
        <p:txBody>
          <a:bodyPr vert="horz" lIns="91440" tIns="45720" rIns="91440" bIns="45720" rtlCol="0"/>
          <a:lstStyle>
            <a:lvl1pPr algn="r">
              <a:defRPr sz="1200">
                <a:ea typeface="宋体" charset="-122"/>
              </a:defRPr>
            </a:lvl1pPr>
          </a:lstStyle>
          <a:p>
            <a:pPr>
              <a:defRPr/>
            </a:pPr>
            <a:fld id="{B13CB3D8-38D6-440A-BAC4-9B87F651F690}" type="datetimeFigureOut">
              <a:rPr lang="zh-CN" altLang="en-US"/>
              <a:pPr>
                <a:defRPr/>
              </a:pPr>
              <a:t>2015/5/19</a:t>
            </a:fld>
            <a:endParaRPr lang="zh-CN" altLang="en-US"/>
          </a:p>
        </p:txBody>
      </p:sp>
      <p:sp>
        <p:nvSpPr>
          <p:cNvPr id="4" name="幻灯片图像占位符 3"/>
          <p:cNvSpPr>
            <a:spLocks noGrp="1" noRot="1" noChangeAspect="1"/>
          </p:cNvSpPr>
          <p:nvPr>
            <p:ph type="sldImg" idx="2"/>
          </p:nvPr>
        </p:nvSpPr>
        <p:spPr>
          <a:xfrm>
            <a:off x="901700" y="739775"/>
            <a:ext cx="4932363" cy="3700463"/>
          </a:xfrm>
          <a:prstGeom prst="rect">
            <a:avLst/>
          </a:prstGeom>
          <a:noFill/>
          <a:ln w="12700">
            <a:solidFill>
              <a:prstClr val="black"/>
            </a:solidFill>
          </a:ln>
        </p:spPr>
        <p:txBody>
          <a:bodyPr vert="horz" lIns="91440" tIns="45720" rIns="91440" bIns="45720" rtlCol="0" anchor="ctr"/>
          <a:lstStyle/>
          <a:p>
            <a:pPr lvl="0"/>
            <a:endParaRPr lang="zh-CN" altLang="en-US" noProof="0"/>
          </a:p>
        </p:txBody>
      </p:sp>
      <p:sp>
        <p:nvSpPr>
          <p:cNvPr id="5" name="备注占位符 4"/>
          <p:cNvSpPr>
            <a:spLocks noGrp="1"/>
          </p:cNvSpPr>
          <p:nvPr>
            <p:ph type="body" sz="quarter" idx="3"/>
          </p:nvPr>
        </p:nvSpPr>
        <p:spPr>
          <a:xfrm>
            <a:off x="673577" y="4686499"/>
            <a:ext cx="5388610" cy="4439841"/>
          </a:xfrm>
          <a:prstGeom prst="rect">
            <a:avLst/>
          </a:prstGeom>
        </p:spPr>
        <p:txBody>
          <a:bodyPr vert="horz" lIns="91440" tIns="45720" rIns="91440" bIns="45720" rtlCol="0">
            <a:normAutofit/>
          </a:bodyPr>
          <a:lstStyle/>
          <a:p>
            <a:pPr lvl="0"/>
            <a:r>
              <a:rPr lang="zh-CN" altLang="en-US" noProof="0" smtClean="0"/>
              <a:t>单击此处编辑母版文本样式</a:t>
            </a:r>
          </a:p>
          <a:p>
            <a:pPr lvl="1"/>
            <a:r>
              <a:rPr lang="zh-CN" altLang="en-US" noProof="0" smtClean="0"/>
              <a:t>第二级</a:t>
            </a:r>
          </a:p>
          <a:p>
            <a:pPr lvl="2"/>
            <a:r>
              <a:rPr lang="zh-CN" altLang="en-US" noProof="0" smtClean="0"/>
              <a:t>第三级</a:t>
            </a:r>
          </a:p>
          <a:p>
            <a:pPr lvl="3"/>
            <a:r>
              <a:rPr lang="zh-CN" altLang="en-US" noProof="0" smtClean="0"/>
              <a:t>第四级</a:t>
            </a:r>
          </a:p>
          <a:p>
            <a:pPr lvl="4"/>
            <a:r>
              <a:rPr lang="zh-CN" altLang="en-US" noProof="0" smtClean="0"/>
              <a:t>第五级</a:t>
            </a:r>
            <a:endParaRPr lang="zh-CN" altLang="en-US" noProof="0"/>
          </a:p>
        </p:txBody>
      </p:sp>
      <p:sp>
        <p:nvSpPr>
          <p:cNvPr id="6" name="页脚占位符 5"/>
          <p:cNvSpPr>
            <a:spLocks noGrp="1"/>
          </p:cNvSpPr>
          <p:nvPr>
            <p:ph type="ftr" sz="quarter" idx="4"/>
          </p:nvPr>
        </p:nvSpPr>
        <p:spPr>
          <a:xfrm>
            <a:off x="0" y="9371285"/>
            <a:ext cx="2918831" cy="493316"/>
          </a:xfrm>
          <a:prstGeom prst="rect">
            <a:avLst/>
          </a:prstGeom>
        </p:spPr>
        <p:txBody>
          <a:bodyPr vert="horz" lIns="91440" tIns="45720" rIns="91440" bIns="45720" rtlCol="0" anchor="b"/>
          <a:lstStyle>
            <a:lvl1pPr algn="l">
              <a:defRPr sz="1200">
                <a:ea typeface="宋体" charset="-122"/>
              </a:defRPr>
            </a:lvl1pPr>
          </a:lstStyle>
          <a:p>
            <a:pPr>
              <a:defRPr/>
            </a:pPr>
            <a:endParaRPr lang="zh-CN" altLang="en-US"/>
          </a:p>
        </p:txBody>
      </p:sp>
      <p:sp>
        <p:nvSpPr>
          <p:cNvPr id="7" name="灯片编号占位符 6"/>
          <p:cNvSpPr>
            <a:spLocks noGrp="1"/>
          </p:cNvSpPr>
          <p:nvPr>
            <p:ph type="sldNum" sz="quarter" idx="5"/>
          </p:nvPr>
        </p:nvSpPr>
        <p:spPr>
          <a:xfrm>
            <a:off x="3815373" y="9371285"/>
            <a:ext cx="2918831" cy="493316"/>
          </a:xfrm>
          <a:prstGeom prst="rect">
            <a:avLst/>
          </a:prstGeom>
        </p:spPr>
        <p:txBody>
          <a:bodyPr vert="horz" lIns="91440" tIns="45720" rIns="91440" bIns="45720" rtlCol="0" anchor="b"/>
          <a:lstStyle>
            <a:lvl1pPr algn="r">
              <a:defRPr sz="1200">
                <a:ea typeface="宋体" charset="-122"/>
              </a:defRPr>
            </a:lvl1pPr>
          </a:lstStyle>
          <a:p>
            <a:pPr>
              <a:defRPr/>
            </a:pPr>
            <a:fld id="{251DA5E6-4E56-4D75-BEC4-F0D74A0339AD}" type="slidenum">
              <a:rPr lang="zh-CN" altLang="en-US"/>
              <a:pPr>
                <a:defRPr/>
              </a:pPr>
              <a:t>‹#›</a:t>
            </a:fld>
            <a:endParaRPr lang="zh-CN" altLang="en-US"/>
          </a:p>
        </p:txBody>
      </p:sp>
    </p:spTree>
    <p:extLst>
      <p:ext uri="{BB962C8B-B14F-4D97-AF65-F5344CB8AC3E}">
        <p14:creationId xmlns:p14="http://schemas.microsoft.com/office/powerpoint/2010/main" val="1880211816"/>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3011"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zh-CN" altLang="en-US" smtClean="0"/>
          </a:p>
        </p:txBody>
      </p:sp>
      <p:sp>
        <p:nvSpPr>
          <p:cNvPr id="43012"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ea typeface="宋体" pitchFamily="2" charset="-122"/>
              </a:defRPr>
            </a:lvl1pPr>
            <a:lvl2pPr marL="742950" indent="-285750" eaLnBrk="0" hangingPunct="0">
              <a:defRPr>
                <a:solidFill>
                  <a:schemeClr val="tx1"/>
                </a:solidFill>
                <a:latin typeface="Arial" charset="0"/>
                <a:ea typeface="宋体" pitchFamily="2" charset="-122"/>
              </a:defRPr>
            </a:lvl2pPr>
            <a:lvl3pPr marL="1143000" indent="-228600" eaLnBrk="0" hangingPunct="0">
              <a:defRPr>
                <a:solidFill>
                  <a:schemeClr val="tx1"/>
                </a:solidFill>
                <a:latin typeface="Arial" charset="0"/>
                <a:ea typeface="宋体" pitchFamily="2" charset="-122"/>
              </a:defRPr>
            </a:lvl3pPr>
            <a:lvl4pPr marL="1600200" indent="-228600" eaLnBrk="0" hangingPunct="0">
              <a:defRPr>
                <a:solidFill>
                  <a:schemeClr val="tx1"/>
                </a:solidFill>
                <a:latin typeface="Arial" charset="0"/>
                <a:ea typeface="宋体" pitchFamily="2" charset="-122"/>
              </a:defRPr>
            </a:lvl4pPr>
            <a:lvl5pPr marL="2057400" indent="-228600" eaLnBrk="0" hangingPunct="0">
              <a:defRPr>
                <a:solidFill>
                  <a:schemeClr val="tx1"/>
                </a:solidFill>
                <a:latin typeface="Arial" charset="0"/>
                <a:ea typeface="宋体" pitchFamily="2" charset="-122"/>
              </a:defRPr>
            </a:lvl5pPr>
            <a:lvl6pPr marL="2514600" indent="-228600" eaLnBrk="0" fontAlgn="base" hangingPunct="0">
              <a:spcBef>
                <a:spcPct val="0"/>
              </a:spcBef>
              <a:spcAft>
                <a:spcPct val="0"/>
              </a:spcAft>
              <a:defRPr>
                <a:solidFill>
                  <a:schemeClr val="tx1"/>
                </a:solidFill>
                <a:latin typeface="Arial" charset="0"/>
                <a:ea typeface="宋体" pitchFamily="2" charset="-122"/>
              </a:defRPr>
            </a:lvl6pPr>
            <a:lvl7pPr marL="2971800" indent="-228600" eaLnBrk="0" fontAlgn="base" hangingPunct="0">
              <a:spcBef>
                <a:spcPct val="0"/>
              </a:spcBef>
              <a:spcAft>
                <a:spcPct val="0"/>
              </a:spcAft>
              <a:defRPr>
                <a:solidFill>
                  <a:schemeClr val="tx1"/>
                </a:solidFill>
                <a:latin typeface="Arial" charset="0"/>
                <a:ea typeface="宋体" pitchFamily="2" charset="-122"/>
              </a:defRPr>
            </a:lvl7pPr>
            <a:lvl8pPr marL="3429000" indent="-228600" eaLnBrk="0" fontAlgn="base" hangingPunct="0">
              <a:spcBef>
                <a:spcPct val="0"/>
              </a:spcBef>
              <a:spcAft>
                <a:spcPct val="0"/>
              </a:spcAft>
              <a:defRPr>
                <a:solidFill>
                  <a:schemeClr val="tx1"/>
                </a:solidFill>
                <a:latin typeface="Arial" charset="0"/>
                <a:ea typeface="宋体" pitchFamily="2" charset="-122"/>
              </a:defRPr>
            </a:lvl8pPr>
            <a:lvl9pPr marL="3886200" indent="-228600" eaLnBrk="0" fontAlgn="base" hangingPunct="0">
              <a:spcBef>
                <a:spcPct val="0"/>
              </a:spcBef>
              <a:spcAft>
                <a:spcPct val="0"/>
              </a:spcAft>
              <a:defRPr>
                <a:solidFill>
                  <a:schemeClr val="tx1"/>
                </a:solidFill>
                <a:latin typeface="Arial" charset="0"/>
                <a:ea typeface="宋体" pitchFamily="2" charset="-122"/>
              </a:defRPr>
            </a:lvl9pPr>
          </a:lstStyle>
          <a:p>
            <a:pPr eaLnBrk="1" hangingPunct="1"/>
            <a:fld id="{0F980536-8C61-48BF-B5F6-15BC590ACFFD}" type="slidenum">
              <a:rPr lang="zh-CN" altLang="en-US" smtClean="0"/>
              <a:pPr eaLnBrk="1" hangingPunct="1"/>
              <a:t>21</a:t>
            </a:fld>
            <a:endParaRPr lang="zh-CN" alt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3530392626"/>
      </p:ext>
    </p:extLst>
  </p:cSld>
  <p:clrMapOvr>
    <a:masterClrMapping/>
  </p:clrMapOvr>
  <p:transition spd="med">
    <p:cut thruBlk="1"/>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1600200"/>
            <a:ext cx="8229600" cy="4525963"/>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457200" y="6356350"/>
            <a:ext cx="2133600" cy="365125"/>
          </a:xfrm>
          <a:prstGeom prst="rect">
            <a:avLst/>
          </a:prstGeom>
        </p:spPr>
        <p:txBody>
          <a:bodyPr/>
          <a:lstStyle>
            <a:lvl1pPr fontAlgn="auto">
              <a:spcBef>
                <a:spcPts val="0"/>
              </a:spcBef>
              <a:spcAft>
                <a:spcPts val="0"/>
              </a:spcAft>
              <a:defRPr>
                <a:latin typeface="+mn-lt"/>
                <a:ea typeface="+mn-ea"/>
              </a:defRPr>
            </a:lvl1pPr>
          </a:lstStyle>
          <a:p>
            <a:pPr>
              <a:defRPr/>
            </a:pPr>
            <a:fld id="{D75D27C5-8A24-4661-849E-88BEEFFE0220}" type="datetimeFigureOut">
              <a:rPr lang="zh-CN" altLang="en-US"/>
              <a:pPr>
                <a:defRPr/>
              </a:pPr>
              <a:t>2015/5/19</a:t>
            </a:fld>
            <a:endParaRPr lang="zh-CN" altLang="en-US"/>
          </a:p>
        </p:txBody>
      </p:sp>
      <p:sp>
        <p:nvSpPr>
          <p:cNvPr id="5" name="页脚占位符 4"/>
          <p:cNvSpPr>
            <a:spLocks noGrp="1"/>
          </p:cNvSpPr>
          <p:nvPr>
            <p:ph type="ftr" sz="quarter" idx="11"/>
          </p:nvPr>
        </p:nvSpPr>
        <p:spPr>
          <a:xfrm>
            <a:off x="3124200" y="6356350"/>
            <a:ext cx="2895600" cy="365125"/>
          </a:xfrm>
          <a:prstGeom prst="rect">
            <a:avLst/>
          </a:prstGeom>
        </p:spPr>
        <p:txBody>
          <a:bodyPr/>
          <a:lstStyle>
            <a:lvl1pPr fontAlgn="auto">
              <a:spcBef>
                <a:spcPts val="0"/>
              </a:spcBef>
              <a:spcAft>
                <a:spcPts val="0"/>
              </a:spcAft>
              <a:defRPr>
                <a:latin typeface="+mn-lt"/>
                <a:ea typeface="+mn-ea"/>
              </a:defRPr>
            </a:lvl1pPr>
          </a:lstStyle>
          <a:p>
            <a:pPr>
              <a:defRPr/>
            </a:pPr>
            <a:endParaRPr lang="zh-CN" altLang="en-US"/>
          </a:p>
        </p:txBody>
      </p:sp>
      <p:sp>
        <p:nvSpPr>
          <p:cNvPr id="6" name="灯片编号占位符 5"/>
          <p:cNvSpPr>
            <a:spLocks noGrp="1"/>
          </p:cNvSpPr>
          <p:nvPr>
            <p:ph type="sldNum" sz="quarter" idx="12"/>
          </p:nvPr>
        </p:nvSpPr>
        <p:spPr>
          <a:xfrm>
            <a:off x="6553200" y="6356350"/>
            <a:ext cx="2133600" cy="365125"/>
          </a:xfrm>
          <a:prstGeom prst="rect">
            <a:avLst/>
          </a:prstGeom>
        </p:spPr>
        <p:txBody>
          <a:bodyPr/>
          <a:lstStyle>
            <a:lvl1pPr fontAlgn="auto">
              <a:spcBef>
                <a:spcPts val="0"/>
              </a:spcBef>
              <a:spcAft>
                <a:spcPts val="0"/>
              </a:spcAft>
              <a:defRPr>
                <a:latin typeface="+mn-lt"/>
                <a:ea typeface="+mn-ea"/>
              </a:defRPr>
            </a:lvl1pPr>
          </a:lstStyle>
          <a:p>
            <a:pPr>
              <a:defRPr/>
            </a:pPr>
            <a:fld id="{92F21D37-B293-47A2-9D5C-8BDB4553E756}" type="slidenum">
              <a:rPr lang="zh-CN" altLang="en-US"/>
              <a:pPr>
                <a:defRPr/>
              </a:pPr>
              <a:t>‹#›</a:t>
            </a:fld>
            <a:endParaRPr lang="zh-CN" altLang="en-US"/>
          </a:p>
        </p:txBody>
      </p:sp>
    </p:spTree>
    <p:extLst>
      <p:ext uri="{BB962C8B-B14F-4D97-AF65-F5344CB8AC3E}">
        <p14:creationId xmlns:p14="http://schemas.microsoft.com/office/powerpoint/2010/main" val="3415883910"/>
      </p:ext>
    </p:extLst>
  </p:cSld>
  <p:clrMapOvr>
    <a:masterClrMapping/>
  </p:clrMapOvr>
  <p:transition spd="med">
    <p:cut thruBlk="1"/>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19800" cy="5851525"/>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457200" y="6356350"/>
            <a:ext cx="2133600" cy="365125"/>
          </a:xfrm>
          <a:prstGeom prst="rect">
            <a:avLst/>
          </a:prstGeom>
        </p:spPr>
        <p:txBody>
          <a:bodyPr/>
          <a:lstStyle>
            <a:lvl1pPr fontAlgn="auto">
              <a:spcBef>
                <a:spcPts val="0"/>
              </a:spcBef>
              <a:spcAft>
                <a:spcPts val="0"/>
              </a:spcAft>
              <a:defRPr>
                <a:latin typeface="+mn-lt"/>
                <a:ea typeface="+mn-ea"/>
              </a:defRPr>
            </a:lvl1pPr>
          </a:lstStyle>
          <a:p>
            <a:pPr>
              <a:defRPr/>
            </a:pPr>
            <a:fld id="{8E8464B8-02A6-4D75-8C5A-2AF1EAE80FC1}" type="datetimeFigureOut">
              <a:rPr lang="zh-CN" altLang="en-US"/>
              <a:pPr>
                <a:defRPr/>
              </a:pPr>
              <a:t>2015/5/19</a:t>
            </a:fld>
            <a:endParaRPr lang="zh-CN" altLang="en-US"/>
          </a:p>
        </p:txBody>
      </p:sp>
      <p:sp>
        <p:nvSpPr>
          <p:cNvPr id="5" name="页脚占位符 4"/>
          <p:cNvSpPr>
            <a:spLocks noGrp="1"/>
          </p:cNvSpPr>
          <p:nvPr>
            <p:ph type="ftr" sz="quarter" idx="11"/>
          </p:nvPr>
        </p:nvSpPr>
        <p:spPr>
          <a:xfrm>
            <a:off x="3124200" y="6356350"/>
            <a:ext cx="2895600" cy="365125"/>
          </a:xfrm>
          <a:prstGeom prst="rect">
            <a:avLst/>
          </a:prstGeom>
        </p:spPr>
        <p:txBody>
          <a:bodyPr/>
          <a:lstStyle>
            <a:lvl1pPr fontAlgn="auto">
              <a:spcBef>
                <a:spcPts val="0"/>
              </a:spcBef>
              <a:spcAft>
                <a:spcPts val="0"/>
              </a:spcAft>
              <a:defRPr>
                <a:latin typeface="+mn-lt"/>
                <a:ea typeface="+mn-ea"/>
              </a:defRPr>
            </a:lvl1pPr>
          </a:lstStyle>
          <a:p>
            <a:pPr>
              <a:defRPr/>
            </a:pPr>
            <a:endParaRPr lang="zh-CN" altLang="en-US"/>
          </a:p>
        </p:txBody>
      </p:sp>
      <p:sp>
        <p:nvSpPr>
          <p:cNvPr id="6" name="灯片编号占位符 5"/>
          <p:cNvSpPr>
            <a:spLocks noGrp="1"/>
          </p:cNvSpPr>
          <p:nvPr>
            <p:ph type="sldNum" sz="quarter" idx="12"/>
          </p:nvPr>
        </p:nvSpPr>
        <p:spPr>
          <a:xfrm>
            <a:off x="6553200" y="6356350"/>
            <a:ext cx="2133600" cy="365125"/>
          </a:xfrm>
          <a:prstGeom prst="rect">
            <a:avLst/>
          </a:prstGeom>
        </p:spPr>
        <p:txBody>
          <a:bodyPr/>
          <a:lstStyle>
            <a:lvl1pPr fontAlgn="auto">
              <a:spcBef>
                <a:spcPts val="0"/>
              </a:spcBef>
              <a:spcAft>
                <a:spcPts val="0"/>
              </a:spcAft>
              <a:defRPr>
                <a:latin typeface="+mn-lt"/>
                <a:ea typeface="+mn-ea"/>
              </a:defRPr>
            </a:lvl1pPr>
          </a:lstStyle>
          <a:p>
            <a:pPr>
              <a:defRPr/>
            </a:pPr>
            <a:fld id="{621D810E-35C0-4FF4-B3C8-6B54672669B1}" type="slidenum">
              <a:rPr lang="zh-CN" altLang="en-US"/>
              <a:pPr>
                <a:defRPr/>
              </a:pPr>
              <a:t>‹#›</a:t>
            </a:fld>
            <a:endParaRPr lang="zh-CN" altLang="en-US"/>
          </a:p>
        </p:txBody>
      </p:sp>
    </p:spTree>
    <p:extLst>
      <p:ext uri="{BB962C8B-B14F-4D97-AF65-F5344CB8AC3E}">
        <p14:creationId xmlns:p14="http://schemas.microsoft.com/office/powerpoint/2010/main" val="3887195856"/>
      </p:ext>
    </p:extLst>
  </p:cSld>
  <p:clrMapOvr>
    <a:masterClrMapping/>
  </p:clrMapOvr>
  <p:transition spd="med">
    <p:cut thruBlk="1"/>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dirty="0" smtClean="0"/>
              <a:t>单击此处编辑母版副标题样式</a:t>
            </a:r>
            <a:endParaRPr lang="zh-CN" altLang="en-US" dirty="0"/>
          </a:p>
        </p:txBody>
      </p:sp>
      <p:sp>
        <p:nvSpPr>
          <p:cNvPr id="4" name="日期占位符 3"/>
          <p:cNvSpPr>
            <a:spLocks noGrp="1"/>
          </p:cNvSpPr>
          <p:nvPr>
            <p:ph type="dt" sz="half" idx="10"/>
          </p:nvPr>
        </p:nvSpPr>
        <p:spPr/>
        <p:txBody>
          <a:bodyPr/>
          <a:lstStyle>
            <a:lvl1pPr>
              <a:defRPr/>
            </a:lvl1pPr>
          </a:lstStyle>
          <a:p>
            <a:pPr>
              <a:defRPr/>
            </a:pPr>
            <a:fld id="{98875AFB-9F54-499E-A4A4-6139C55B46F8}" type="datetimeFigureOut">
              <a:rPr lang="zh-CN" altLang="en-US"/>
              <a:pPr>
                <a:defRPr/>
              </a:pPr>
              <a:t>2015/5/19</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30A6C4B0-ADE5-411D-8438-E94B90D77D14}" type="slidenum">
              <a:rPr lang="zh-CN" altLang="en-US"/>
              <a:pPr>
                <a:defRPr/>
              </a:pPr>
              <a:t>‹#›</a:t>
            </a:fld>
            <a:endParaRPr lang="zh-CN" altLang="en-US"/>
          </a:p>
        </p:txBody>
      </p:sp>
    </p:spTree>
    <p:extLst>
      <p:ext uri="{BB962C8B-B14F-4D97-AF65-F5344CB8AC3E}">
        <p14:creationId xmlns:p14="http://schemas.microsoft.com/office/powerpoint/2010/main" val="3524182114"/>
      </p:ext>
    </p:extLst>
  </p:cSld>
  <p:clrMapOvr>
    <a:masterClrMapping/>
  </p:clrMapOvr>
  <p:transition spd="med">
    <p:cut thruBlk="1"/>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pPr>
              <a:defRPr/>
            </a:pPr>
            <a:fld id="{DE6838CB-8B8A-4A59-9EF2-4EAD7A04F30A}" type="datetimeFigureOut">
              <a:rPr lang="zh-CN" altLang="en-US"/>
              <a:pPr>
                <a:defRPr/>
              </a:pPr>
              <a:t>2015/5/19</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F9328FBC-8F0E-48FA-8AD8-8B152F5FB81F}" type="slidenum">
              <a:rPr lang="zh-CN" altLang="en-US"/>
              <a:pPr>
                <a:defRPr/>
              </a:pPr>
              <a:t>‹#›</a:t>
            </a:fld>
            <a:endParaRPr lang="zh-CN" altLang="en-US"/>
          </a:p>
        </p:txBody>
      </p:sp>
    </p:spTree>
    <p:extLst>
      <p:ext uri="{BB962C8B-B14F-4D97-AF65-F5344CB8AC3E}">
        <p14:creationId xmlns:p14="http://schemas.microsoft.com/office/powerpoint/2010/main" val="3324441807"/>
      </p:ext>
    </p:extLst>
  </p:cSld>
  <p:clrMapOvr>
    <a:masterClrMapping/>
  </p:clrMapOvr>
  <p:transition spd="med">
    <p:cut thruBlk="1"/>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lvl1pPr>
              <a:defRPr/>
            </a:lvl1pPr>
          </a:lstStyle>
          <a:p>
            <a:pPr>
              <a:defRPr/>
            </a:pPr>
            <a:fld id="{7614170B-D3D3-43D9-8207-534AEE00551B}" type="datetimeFigureOut">
              <a:rPr lang="zh-CN" altLang="en-US"/>
              <a:pPr>
                <a:defRPr/>
              </a:pPr>
              <a:t>2015/5/19</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57C111F5-0689-4C3B-B2D5-7DABCC6F3165}" type="slidenum">
              <a:rPr lang="zh-CN" altLang="en-US"/>
              <a:pPr>
                <a:defRPr/>
              </a:pPr>
              <a:t>‹#›</a:t>
            </a:fld>
            <a:endParaRPr lang="zh-CN" altLang="en-US"/>
          </a:p>
        </p:txBody>
      </p:sp>
    </p:spTree>
    <p:extLst>
      <p:ext uri="{BB962C8B-B14F-4D97-AF65-F5344CB8AC3E}">
        <p14:creationId xmlns:p14="http://schemas.microsoft.com/office/powerpoint/2010/main" val="1762660410"/>
      </p:ext>
    </p:extLst>
  </p:cSld>
  <p:clrMapOvr>
    <a:masterClrMapping/>
  </p:clrMapOvr>
  <p:transition spd="med">
    <p:cut thruBlk="1"/>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3"/>
          <p:cNvSpPr>
            <a:spLocks noGrp="1"/>
          </p:cNvSpPr>
          <p:nvPr>
            <p:ph type="dt" sz="half" idx="10"/>
          </p:nvPr>
        </p:nvSpPr>
        <p:spPr/>
        <p:txBody>
          <a:bodyPr/>
          <a:lstStyle>
            <a:lvl1pPr>
              <a:defRPr/>
            </a:lvl1pPr>
          </a:lstStyle>
          <a:p>
            <a:pPr>
              <a:defRPr/>
            </a:pPr>
            <a:fld id="{250BBD2F-6F98-4358-A7E9-E8E73B5F7076}" type="datetimeFigureOut">
              <a:rPr lang="zh-CN" altLang="en-US"/>
              <a:pPr>
                <a:defRPr/>
              </a:pPr>
              <a:t>2015/5/19</a:t>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pPr>
              <a:defRPr/>
            </a:pPr>
            <a:fld id="{C45F8A27-C873-4ECF-8A1A-EF627CDF0868}" type="slidenum">
              <a:rPr lang="zh-CN" altLang="en-US"/>
              <a:pPr>
                <a:defRPr/>
              </a:pPr>
              <a:t>‹#›</a:t>
            </a:fld>
            <a:endParaRPr lang="zh-CN" altLang="en-US"/>
          </a:p>
        </p:txBody>
      </p:sp>
    </p:spTree>
    <p:extLst>
      <p:ext uri="{BB962C8B-B14F-4D97-AF65-F5344CB8AC3E}">
        <p14:creationId xmlns:p14="http://schemas.microsoft.com/office/powerpoint/2010/main" val="3372444152"/>
      </p:ext>
    </p:extLst>
  </p:cSld>
  <p:clrMapOvr>
    <a:masterClrMapping/>
  </p:clrMapOvr>
  <p:transition spd="med">
    <p:cut thruBlk="1"/>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3"/>
          <p:cNvSpPr>
            <a:spLocks noGrp="1"/>
          </p:cNvSpPr>
          <p:nvPr>
            <p:ph type="dt" sz="half" idx="10"/>
          </p:nvPr>
        </p:nvSpPr>
        <p:spPr/>
        <p:txBody>
          <a:bodyPr/>
          <a:lstStyle>
            <a:lvl1pPr>
              <a:defRPr/>
            </a:lvl1pPr>
          </a:lstStyle>
          <a:p>
            <a:pPr>
              <a:defRPr/>
            </a:pPr>
            <a:fld id="{6273A5B3-C46C-4F68-A1C3-A24D80A7449B}" type="datetimeFigureOut">
              <a:rPr lang="zh-CN" altLang="en-US"/>
              <a:pPr>
                <a:defRPr/>
              </a:pPr>
              <a:t>2015/5/19</a:t>
            </a:fld>
            <a:endParaRPr lang="zh-CN" altLang="en-US"/>
          </a:p>
        </p:txBody>
      </p:sp>
      <p:sp>
        <p:nvSpPr>
          <p:cNvPr id="8" name="页脚占位符 4"/>
          <p:cNvSpPr>
            <a:spLocks noGrp="1"/>
          </p:cNvSpPr>
          <p:nvPr>
            <p:ph type="ftr" sz="quarter" idx="11"/>
          </p:nvPr>
        </p:nvSpPr>
        <p:spPr/>
        <p:txBody>
          <a:bodyPr/>
          <a:lstStyle>
            <a:lvl1pPr>
              <a:defRPr/>
            </a:lvl1pPr>
          </a:lstStyle>
          <a:p>
            <a:pPr>
              <a:defRPr/>
            </a:pPr>
            <a:endParaRPr lang="zh-CN" altLang="en-US"/>
          </a:p>
        </p:txBody>
      </p:sp>
      <p:sp>
        <p:nvSpPr>
          <p:cNvPr id="9" name="灯片编号占位符 5"/>
          <p:cNvSpPr>
            <a:spLocks noGrp="1"/>
          </p:cNvSpPr>
          <p:nvPr>
            <p:ph type="sldNum" sz="quarter" idx="12"/>
          </p:nvPr>
        </p:nvSpPr>
        <p:spPr/>
        <p:txBody>
          <a:bodyPr/>
          <a:lstStyle>
            <a:lvl1pPr>
              <a:defRPr/>
            </a:lvl1pPr>
          </a:lstStyle>
          <a:p>
            <a:pPr>
              <a:defRPr/>
            </a:pPr>
            <a:fld id="{5A20D7DD-9543-46C2-A405-8D9A137E04D0}" type="slidenum">
              <a:rPr lang="zh-CN" altLang="en-US"/>
              <a:pPr>
                <a:defRPr/>
              </a:pPr>
              <a:t>‹#›</a:t>
            </a:fld>
            <a:endParaRPr lang="zh-CN" altLang="en-US"/>
          </a:p>
        </p:txBody>
      </p:sp>
    </p:spTree>
    <p:extLst>
      <p:ext uri="{BB962C8B-B14F-4D97-AF65-F5344CB8AC3E}">
        <p14:creationId xmlns:p14="http://schemas.microsoft.com/office/powerpoint/2010/main" val="2907862609"/>
      </p:ext>
    </p:extLst>
  </p:cSld>
  <p:clrMapOvr>
    <a:masterClrMapping/>
  </p:clrMapOvr>
  <p:transition spd="med">
    <p:cut thruBlk="1"/>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3"/>
          <p:cNvSpPr>
            <a:spLocks noGrp="1"/>
          </p:cNvSpPr>
          <p:nvPr>
            <p:ph type="dt" sz="half" idx="10"/>
          </p:nvPr>
        </p:nvSpPr>
        <p:spPr/>
        <p:txBody>
          <a:bodyPr/>
          <a:lstStyle>
            <a:lvl1pPr>
              <a:defRPr/>
            </a:lvl1pPr>
          </a:lstStyle>
          <a:p>
            <a:pPr>
              <a:defRPr/>
            </a:pPr>
            <a:fld id="{A9375667-4C53-48A8-9592-28A5568DEEB3}" type="datetimeFigureOut">
              <a:rPr lang="zh-CN" altLang="en-US"/>
              <a:pPr>
                <a:defRPr/>
              </a:pPr>
              <a:t>2015/5/19</a:t>
            </a:fld>
            <a:endParaRPr lang="zh-CN" altLang="en-US"/>
          </a:p>
        </p:txBody>
      </p:sp>
      <p:sp>
        <p:nvSpPr>
          <p:cNvPr id="4" name="页脚占位符 4"/>
          <p:cNvSpPr>
            <a:spLocks noGrp="1"/>
          </p:cNvSpPr>
          <p:nvPr>
            <p:ph type="ftr" sz="quarter" idx="11"/>
          </p:nvPr>
        </p:nvSpPr>
        <p:spPr/>
        <p:txBody>
          <a:bodyPr/>
          <a:lstStyle>
            <a:lvl1pPr>
              <a:defRPr/>
            </a:lvl1pPr>
          </a:lstStyle>
          <a:p>
            <a:pPr>
              <a:defRPr/>
            </a:pPr>
            <a:endParaRPr lang="zh-CN" altLang="en-US"/>
          </a:p>
        </p:txBody>
      </p:sp>
      <p:sp>
        <p:nvSpPr>
          <p:cNvPr id="5" name="灯片编号占位符 5"/>
          <p:cNvSpPr>
            <a:spLocks noGrp="1"/>
          </p:cNvSpPr>
          <p:nvPr>
            <p:ph type="sldNum" sz="quarter" idx="12"/>
          </p:nvPr>
        </p:nvSpPr>
        <p:spPr/>
        <p:txBody>
          <a:bodyPr/>
          <a:lstStyle>
            <a:lvl1pPr>
              <a:defRPr/>
            </a:lvl1pPr>
          </a:lstStyle>
          <a:p>
            <a:pPr>
              <a:defRPr/>
            </a:pPr>
            <a:fld id="{5150712E-967C-4B89-BEBD-D0CB441B8BB3}" type="slidenum">
              <a:rPr lang="zh-CN" altLang="en-US"/>
              <a:pPr>
                <a:defRPr/>
              </a:pPr>
              <a:t>‹#›</a:t>
            </a:fld>
            <a:endParaRPr lang="zh-CN" altLang="en-US"/>
          </a:p>
        </p:txBody>
      </p:sp>
    </p:spTree>
    <p:extLst>
      <p:ext uri="{BB962C8B-B14F-4D97-AF65-F5344CB8AC3E}">
        <p14:creationId xmlns:p14="http://schemas.microsoft.com/office/powerpoint/2010/main" val="4058899525"/>
      </p:ext>
    </p:extLst>
  </p:cSld>
  <p:clrMapOvr>
    <a:masterClrMapping/>
  </p:clrMapOvr>
  <p:transition spd="med">
    <p:cut thruBlk="1"/>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3"/>
          <p:cNvSpPr>
            <a:spLocks noGrp="1"/>
          </p:cNvSpPr>
          <p:nvPr>
            <p:ph type="dt" sz="half" idx="10"/>
          </p:nvPr>
        </p:nvSpPr>
        <p:spPr/>
        <p:txBody>
          <a:bodyPr/>
          <a:lstStyle>
            <a:lvl1pPr>
              <a:defRPr/>
            </a:lvl1pPr>
          </a:lstStyle>
          <a:p>
            <a:pPr>
              <a:defRPr/>
            </a:pPr>
            <a:fld id="{225ECAE1-DB23-4BBB-9C70-0C043DEE3BBF}" type="datetimeFigureOut">
              <a:rPr lang="zh-CN" altLang="en-US"/>
              <a:pPr>
                <a:defRPr/>
              </a:pPr>
              <a:t>2015/5/19</a:t>
            </a:fld>
            <a:endParaRPr lang="zh-CN" altLang="en-US"/>
          </a:p>
        </p:txBody>
      </p:sp>
      <p:sp>
        <p:nvSpPr>
          <p:cNvPr id="3" name="页脚占位符 4"/>
          <p:cNvSpPr>
            <a:spLocks noGrp="1"/>
          </p:cNvSpPr>
          <p:nvPr>
            <p:ph type="ftr" sz="quarter" idx="11"/>
          </p:nvPr>
        </p:nvSpPr>
        <p:spPr/>
        <p:txBody>
          <a:bodyPr/>
          <a:lstStyle>
            <a:lvl1pPr>
              <a:defRPr/>
            </a:lvl1pPr>
          </a:lstStyle>
          <a:p>
            <a:pPr>
              <a:defRPr/>
            </a:pPr>
            <a:endParaRPr lang="zh-CN" altLang="en-US"/>
          </a:p>
        </p:txBody>
      </p:sp>
      <p:sp>
        <p:nvSpPr>
          <p:cNvPr id="4" name="灯片编号占位符 5"/>
          <p:cNvSpPr>
            <a:spLocks noGrp="1"/>
          </p:cNvSpPr>
          <p:nvPr>
            <p:ph type="sldNum" sz="quarter" idx="12"/>
          </p:nvPr>
        </p:nvSpPr>
        <p:spPr/>
        <p:txBody>
          <a:bodyPr/>
          <a:lstStyle>
            <a:lvl1pPr>
              <a:defRPr/>
            </a:lvl1pPr>
          </a:lstStyle>
          <a:p>
            <a:pPr>
              <a:defRPr/>
            </a:pPr>
            <a:fld id="{7B7A843C-5CF9-4488-97B4-A8B9E17DC2DE}" type="slidenum">
              <a:rPr lang="zh-CN" altLang="en-US"/>
              <a:pPr>
                <a:defRPr/>
              </a:pPr>
              <a:t>‹#›</a:t>
            </a:fld>
            <a:endParaRPr lang="zh-CN" altLang="en-US"/>
          </a:p>
        </p:txBody>
      </p:sp>
    </p:spTree>
    <p:extLst>
      <p:ext uri="{BB962C8B-B14F-4D97-AF65-F5344CB8AC3E}">
        <p14:creationId xmlns:p14="http://schemas.microsoft.com/office/powerpoint/2010/main" val="1594504121"/>
      </p:ext>
    </p:extLst>
  </p:cSld>
  <p:clrMapOvr>
    <a:masterClrMapping/>
  </p:clrMapOvr>
  <p:transition spd="med">
    <p:cut thruBlk="1"/>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3"/>
          <p:cNvSpPr>
            <a:spLocks noGrp="1"/>
          </p:cNvSpPr>
          <p:nvPr>
            <p:ph type="dt" sz="half" idx="10"/>
          </p:nvPr>
        </p:nvSpPr>
        <p:spPr/>
        <p:txBody>
          <a:bodyPr/>
          <a:lstStyle>
            <a:lvl1pPr>
              <a:defRPr/>
            </a:lvl1pPr>
          </a:lstStyle>
          <a:p>
            <a:pPr>
              <a:defRPr/>
            </a:pPr>
            <a:fld id="{3996F7DE-964F-4435-887F-982E2D2B5B46}" type="datetimeFigureOut">
              <a:rPr lang="zh-CN" altLang="en-US"/>
              <a:pPr>
                <a:defRPr/>
              </a:pPr>
              <a:t>2015/5/19</a:t>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pPr>
              <a:defRPr/>
            </a:pPr>
            <a:fld id="{DA8A07D5-0131-4F1C-832C-D38273F5FDCB}" type="slidenum">
              <a:rPr lang="zh-CN" altLang="en-US"/>
              <a:pPr>
                <a:defRPr/>
              </a:pPr>
              <a:t>‹#›</a:t>
            </a:fld>
            <a:endParaRPr lang="zh-CN" altLang="en-US"/>
          </a:p>
        </p:txBody>
      </p:sp>
    </p:spTree>
    <p:extLst>
      <p:ext uri="{BB962C8B-B14F-4D97-AF65-F5344CB8AC3E}">
        <p14:creationId xmlns:p14="http://schemas.microsoft.com/office/powerpoint/2010/main" val="2947841370"/>
      </p:ext>
    </p:extLst>
  </p:cSld>
  <p:clrMapOvr>
    <a:masterClrMapping/>
  </p:clrMapOvr>
  <p:transition spd="med">
    <p:cut thruBlk="1"/>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a:xfrm>
            <a:off x="457200" y="1600200"/>
            <a:ext cx="8229600" cy="4525963"/>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457200" y="6356350"/>
            <a:ext cx="2133600" cy="365125"/>
          </a:xfrm>
          <a:prstGeom prst="rect">
            <a:avLst/>
          </a:prstGeom>
        </p:spPr>
        <p:txBody>
          <a:bodyPr/>
          <a:lstStyle>
            <a:lvl1pPr fontAlgn="auto">
              <a:spcBef>
                <a:spcPts val="0"/>
              </a:spcBef>
              <a:spcAft>
                <a:spcPts val="0"/>
              </a:spcAft>
              <a:defRPr>
                <a:latin typeface="+mn-lt"/>
                <a:ea typeface="+mn-ea"/>
              </a:defRPr>
            </a:lvl1pPr>
          </a:lstStyle>
          <a:p>
            <a:pPr>
              <a:defRPr/>
            </a:pPr>
            <a:fld id="{E28813C1-6D84-42E4-B5CF-91AF4F64675C}" type="datetimeFigureOut">
              <a:rPr lang="zh-CN" altLang="en-US"/>
              <a:pPr>
                <a:defRPr/>
              </a:pPr>
              <a:t>2015/5/19</a:t>
            </a:fld>
            <a:endParaRPr lang="zh-CN" altLang="en-US"/>
          </a:p>
        </p:txBody>
      </p:sp>
      <p:sp>
        <p:nvSpPr>
          <p:cNvPr id="5" name="页脚占位符 4"/>
          <p:cNvSpPr>
            <a:spLocks noGrp="1"/>
          </p:cNvSpPr>
          <p:nvPr>
            <p:ph type="ftr" sz="quarter" idx="11"/>
          </p:nvPr>
        </p:nvSpPr>
        <p:spPr>
          <a:xfrm>
            <a:off x="3124200" y="6356350"/>
            <a:ext cx="2895600" cy="365125"/>
          </a:xfrm>
          <a:prstGeom prst="rect">
            <a:avLst/>
          </a:prstGeom>
        </p:spPr>
        <p:txBody>
          <a:bodyPr/>
          <a:lstStyle>
            <a:lvl1pPr fontAlgn="auto">
              <a:spcBef>
                <a:spcPts val="0"/>
              </a:spcBef>
              <a:spcAft>
                <a:spcPts val="0"/>
              </a:spcAft>
              <a:defRPr>
                <a:latin typeface="+mn-lt"/>
                <a:ea typeface="+mn-ea"/>
              </a:defRPr>
            </a:lvl1pPr>
          </a:lstStyle>
          <a:p>
            <a:pPr>
              <a:defRPr/>
            </a:pPr>
            <a:endParaRPr lang="zh-CN" altLang="en-US"/>
          </a:p>
        </p:txBody>
      </p:sp>
      <p:sp>
        <p:nvSpPr>
          <p:cNvPr id="6" name="灯片编号占位符 5"/>
          <p:cNvSpPr>
            <a:spLocks noGrp="1"/>
          </p:cNvSpPr>
          <p:nvPr>
            <p:ph type="sldNum" sz="quarter" idx="12"/>
          </p:nvPr>
        </p:nvSpPr>
        <p:spPr>
          <a:xfrm>
            <a:off x="6553200" y="6356350"/>
            <a:ext cx="2133600" cy="365125"/>
          </a:xfrm>
          <a:prstGeom prst="rect">
            <a:avLst/>
          </a:prstGeom>
        </p:spPr>
        <p:txBody>
          <a:bodyPr/>
          <a:lstStyle>
            <a:lvl1pPr fontAlgn="auto">
              <a:spcBef>
                <a:spcPts val="0"/>
              </a:spcBef>
              <a:spcAft>
                <a:spcPts val="0"/>
              </a:spcAft>
              <a:defRPr>
                <a:latin typeface="+mn-lt"/>
                <a:ea typeface="+mn-ea"/>
              </a:defRPr>
            </a:lvl1pPr>
          </a:lstStyle>
          <a:p>
            <a:pPr>
              <a:defRPr/>
            </a:pPr>
            <a:fld id="{9EB31E55-7D90-46E0-8077-0D9CC7FA2858}" type="slidenum">
              <a:rPr lang="zh-CN" altLang="en-US"/>
              <a:pPr>
                <a:defRPr/>
              </a:pPr>
              <a:t>‹#›</a:t>
            </a:fld>
            <a:endParaRPr lang="zh-CN" altLang="en-US"/>
          </a:p>
        </p:txBody>
      </p:sp>
    </p:spTree>
    <p:extLst>
      <p:ext uri="{BB962C8B-B14F-4D97-AF65-F5344CB8AC3E}">
        <p14:creationId xmlns:p14="http://schemas.microsoft.com/office/powerpoint/2010/main" val="4247067932"/>
      </p:ext>
    </p:extLst>
  </p:cSld>
  <p:clrMapOvr>
    <a:masterClrMapping/>
  </p:clrMapOvr>
  <p:transition spd="med">
    <p:cut thruBlk="1"/>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smtClean="0"/>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3"/>
          <p:cNvSpPr>
            <a:spLocks noGrp="1"/>
          </p:cNvSpPr>
          <p:nvPr>
            <p:ph type="dt" sz="half" idx="10"/>
          </p:nvPr>
        </p:nvSpPr>
        <p:spPr/>
        <p:txBody>
          <a:bodyPr/>
          <a:lstStyle>
            <a:lvl1pPr>
              <a:defRPr/>
            </a:lvl1pPr>
          </a:lstStyle>
          <a:p>
            <a:pPr>
              <a:defRPr/>
            </a:pPr>
            <a:fld id="{98315073-90C2-46A8-B050-49D3F86DDC1B}" type="datetimeFigureOut">
              <a:rPr lang="zh-CN" altLang="en-US"/>
              <a:pPr>
                <a:defRPr/>
              </a:pPr>
              <a:t>2015/5/19</a:t>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pPr>
              <a:defRPr/>
            </a:pPr>
            <a:fld id="{D564753C-83E0-4691-AEB9-41BFB22699BF}" type="slidenum">
              <a:rPr lang="zh-CN" altLang="en-US"/>
              <a:pPr>
                <a:defRPr/>
              </a:pPr>
              <a:t>‹#›</a:t>
            </a:fld>
            <a:endParaRPr lang="zh-CN" altLang="en-US"/>
          </a:p>
        </p:txBody>
      </p:sp>
    </p:spTree>
    <p:extLst>
      <p:ext uri="{BB962C8B-B14F-4D97-AF65-F5344CB8AC3E}">
        <p14:creationId xmlns:p14="http://schemas.microsoft.com/office/powerpoint/2010/main" val="1431584333"/>
      </p:ext>
    </p:extLst>
  </p:cSld>
  <p:clrMapOvr>
    <a:masterClrMapping/>
  </p:clrMapOvr>
  <p:transition spd="med">
    <p:cut thruBlk="1"/>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pPr>
              <a:defRPr/>
            </a:pPr>
            <a:fld id="{8DDBBAD5-C280-4B9F-A79D-B2B347618DA9}" type="datetimeFigureOut">
              <a:rPr lang="zh-CN" altLang="en-US"/>
              <a:pPr>
                <a:defRPr/>
              </a:pPr>
              <a:t>2015/5/19</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E49053E9-0ECA-40CC-8EDD-3F4D555FFD81}" type="slidenum">
              <a:rPr lang="zh-CN" altLang="en-US"/>
              <a:pPr>
                <a:defRPr/>
              </a:pPr>
              <a:t>‹#›</a:t>
            </a:fld>
            <a:endParaRPr lang="zh-CN" altLang="en-US"/>
          </a:p>
        </p:txBody>
      </p:sp>
    </p:spTree>
    <p:extLst>
      <p:ext uri="{BB962C8B-B14F-4D97-AF65-F5344CB8AC3E}">
        <p14:creationId xmlns:p14="http://schemas.microsoft.com/office/powerpoint/2010/main" val="240755654"/>
      </p:ext>
    </p:extLst>
  </p:cSld>
  <p:clrMapOvr>
    <a:masterClrMapping/>
  </p:clrMapOvr>
  <p:transition spd="med">
    <p:cut thruBlk="1"/>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pPr>
              <a:defRPr/>
            </a:pPr>
            <a:fld id="{3C13C77B-3278-4F65-BB28-E82FBB857A63}" type="datetimeFigureOut">
              <a:rPr lang="zh-CN" altLang="en-US"/>
              <a:pPr>
                <a:defRPr/>
              </a:pPr>
              <a:t>2015/5/19</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8374BB4A-816F-43E4-8208-1A224AF94B7D}" type="slidenum">
              <a:rPr lang="zh-CN" altLang="en-US"/>
              <a:pPr>
                <a:defRPr/>
              </a:pPr>
              <a:t>‹#›</a:t>
            </a:fld>
            <a:endParaRPr lang="zh-CN" altLang="en-US"/>
          </a:p>
        </p:txBody>
      </p:sp>
    </p:spTree>
    <p:extLst>
      <p:ext uri="{BB962C8B-B14F-4D97-AF65-F5344CB8AC3E}">
        <p14:creationId xmlns:p14="http://schemas.microsoft.com/office/powerpoint/2010/main" val="1983193019"/>
      </p:ext>
    </p:extLst>
  </p:cSld>
  <p:clrMapOvr>
    <a:masterClrMapping/>
  </p:clrMapOvr>
  <p:transition spd="med">
    <p:cut thruBlk="1"/>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a:prstGeom prst="rect">
            <a:avLst/>
          </a:prstGeo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a:xfrm>
            <a:off x="457200" y="6356350"/>
            <a:ext cx="2133600" cy="365125"/>
          </a:xfrm>
          <a:prstGeom prst="rect">
            <a:avLst/>
          </a:prstGeom>
        </p:spPr>
        <p:txBody>
          <a:bodyPr/>
          <a:lstStyle>
            <a:lvl1pPr fontAlgn="auto">
              <a:spcBef>
                <a:spcPts val="0"/>
              </a:spcBef>
              <a:spcAft>
                <a:spcPts val="0"/>
              </a:spcAft>
              <a:defRPr>
                <a:latin typeface="+mn-lt"/>
                <a:ea typeface="+mn-ea"/>
              </a:defRPr>
            </a:lvl1pPr>
          </a:lstStyle>
          <a:p>
            <a:pPr>
              <a:defRPr/>
            </a:pPr>
            <a:fld id="{D70ADF11-0BFB-4E71-8521-B8C678BC1704}" type="datetimeFigureOut">
              <a:rPr lang="zh-CN" altLang="en-US"/>
              <a:pPr>
                <a:defRPr/>
              </a:pPr>
              <a:t>2015/5/19</a:t>
            </a:fld>
            <a:endParaRPr lang="zh-CN" altLang="en-US"/>
          </a:p>
        </p:txBody>
      </p:sp>
      <p:sp>
        <p:nvSpPr>
          <p:cNvPr id="5" name="页脚占位符 4"/>
          <p:cNvSpPr>
            <a:spLocks noGrp="1"/>
          </p:cNvSpPr>
          <p:nvPr>
            <p:ph type="ftr" sz="quarter" idx="11"/>
          </p:nvPr>
        </p:nvSpPr>
        <p:spPr>
          <a:xfrm>
            <a:off x="3124200" y="6356350"/>
            <a:ext cx="2895600" cy="365125"/>
          </a:xfrm>
          <a:prstGeom prst="rect">
            <a:avLst/>
          </a:prstGeom>
        </p:spPr>
        <p:txBody>
          <a:bodyPr/>
          <a:lstStyle>
            <a:lvl1pPr fontAlgn="auto">
              <a:spcBef>
                <a:spcPts val="0"/>
              </a:spcBef>
              <a:spcAft>
                <a:spcPts val="0"/>
              </a:spcAft>
              <a:defRPr>
                <a:latin typeface="+mn-lt"/>
                <a:ea typeface="+mn-ea"/>
              </a:defRPr>
            </a:lvl1pPr>
          </a:lstStyle>
          <a:p>
            <a:pPr>
              <a:defRPr/>
            </a:pPr>
            <a:endParaRPr lang="zh-CN" altLang="en-US"/>
          </a:p>
        </p:txBody>
      </p:sp>
      <p:sp>
        <p:nvSpPr>
          <p:cNvPr id="6" name="灯片编号占位符 5"/>
          <p:cNvSpPr>
            <a:spLocks noGrp="1"/>
          </p:cNvSpPr>
          <p:nvPr>
            <p:ph type="sldNum" sz="quarter" idx="12"/>
          </p:nvPr>
        </p:nvSpPr>
        <p:spPr>
          <a:xfrm>
            <a:off x="6553200" y="6356350"/>
            <a:ext cx="2133600" cy="365125"/>
          </a:xfrm>
          <a:prstGeom prst="rect">
            <a:avLst/>
          </a:prstGeom>
        </p:spPr>
        <p:txBody>
          <a:bodyPr/>
          <a:lstStyle>
            <a:lvl1pPr fontAlgn="auto">
              <a:spcBef>
                <a:spcPts val="0"/>
              </a:spcBef>
              <a:spcAft>
                <a:spcPts val="0"/>
              </a:spcAft>
              <a:defRPr>
                <a:latin typeface="+mn-lt"/>
                <a:ea typeface="+mn-ea"/>
              </a:defRPr>
            </a:lvl1pPr>
          </a:lstStyle>
          <a:p>
            <a:pPr>
              <a:defRPr/>
            </a:pPr>
            <a:fld id="{A5A2E9C1-76B0-42CD-825F-5588DE1177C6}" type="slidenum">
              <a:rPr lang="zh-CN" altLang="en-US"/>
              <a:pPr>
                <a:defRPr/>
              </a:pPr>
              <a:t>‹#›</a:t>
            </a:fld>
            <a:endParaRPr lang="zh-CN" altLang="en-US"/>
          </a:p>
        </p:txBody>
      </p:sp>
    </p:spTree>
    <p:extLst>
      <p:ext uri="{BB962C8B-B14F-4D97-AF65-F5344CB8AC3E}">
        <p14:creationId xmlns:p14="http://schemas.microsoft.com/office/powerpoint/2010/main" val="2278768296"/>
      </p:ext>
    </p:extLst>
  </p:cSld>
  <p:clrMapOvr>
    <a:masterClrMapping/>
  </p:clrMapOvr>
  <p:transition spd="med">
    <p:cut thruBlk="1"/>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a:xfrm>
            <a:off x="457200" y="6356350"/>
            <a:ext cx="2133600" cy="365125"/>
          </a:xfrm>
          <a:prstGeom prst="rect">
            <a:avLst/>
          </a:prstGeom>
        </p:spPr>
        <p:txBody>
          <a:bodyPr/>
          <a:lstStyle>
            <a:lvl1pPr fontAlgn="auto">
              <a:spcBef>
                <a:spcPts val="0"/>
              </a:spcBef>
              <a:spcAft>
                <a:spcPts val="0"/>
              </a:spcAft>
              <a:defRPr>
                <a:latin typeface="+mn-lt"/>
                <a:ea typeface="+mn-ea"/>
              </a:defRPr>
            </a:lvl1pPr>
          </a:lstStyle>
          <a:p>
            <a:pPr>
              <a:defRPr/>
            </a:pPr>
            <a:fld id="{F3BDB2D2-9ABA-4BCA-80FC-3D25D8876126}" type="datetimeFigureOut">
              <a:rPr lang="zh-CN" altLang="en-US"/>
              <a:pPr>
                <a:defRPr/>
              </a:pPr>
              <a:t>2015/5/19</a:t>
            </a:fld>
            <a:endParaRPr lang="zh-CN" altLang="en-US" dirty="0"/>
          </a:p>
        </p:txBody>
      </p:sp>
      <p:sp>
        <p:nvSpPr>
          <p:cNvPr id="6" name="页脚占位符 5"/>
          <p:cNvSpPr>
            <a:spLocks noGrp="1"/>
          </p:cNvSpPr>
          <p:nvPr>
            <p:ph type="ftr" sz="quarter" idx="11"/>
          </p:nvPr>
        </p:nvSpPr>
        <p:spPr>
          <a:xfrm>
            <a:off x="3124200" y="6356350"/>
            <a:ext cx="2895600" cy="365125"/>
          </a:xfrm>
          <a:prstGeom prst="rect">
            <a:avLst/>
          </a:prstGeom>
        </p:spPr>
        <p:txBody>
          <a:bodyPr/>
          <a:lstStyle>
            <a:lvl1pPr fontAlgn="auto">
              <a:spcBef>
                <a:spcPts val="0"/>
              </a:spcBef>
              <a:spcAft>
                <a:spcPts val="0"/>
              </a:spcAft>
              <a:defRPr>
                <a:latin typeface="+mn-lt"/>
                <a:ea typeface="+mn-ea"/>
              </a:defRPr>
            </a:lvl1pPr>
          </a:lstStyle>
          <a:p>
            <a:pPr>
              <a:defRPr/>
            </a:pPr>
            <a:endParaRPr lang="zh-CN" altLang="en-US"/>
          </a:p>
        </p:txBody>
      </p:sp>
      <p:sp>
        <p:nvSpPr>
          <p:cNvPr id="7" name="灯片编号占位符 6"/>
          <p:cNvSpPr>
            <a:spLocks noGrp="1"/>
          </p:cNvSpPr>
          <p:nvPr>
            <p:ph type="sldNum" sz="quarter" idx="12"/>
          </p:nvPr>
        </p:nvSpPr>
        <p:spPr>
          <a:xfrm>
            <a:off x="6553200" y="6356350"/>
            <a:ext cx="2133600" cy="365125"/>
          </a:xfrm>
          <a:prstGeom prst="rect">
            <a:avLst/>
          </a:prstGeom>
        </p:spPr>
        <p:txBody>
          <a:bodyPr/>
          <a:lstStyle>
            <a:lvl1pPr fontAlgn="auto">
              <a:spcBef>
                <a:spcPts val="0"/>
              </a:spcBef>
              <a:spcAft>
                <a:spcPts val="0"/>
              </a:spcAft>
              <a:defRPr>
                <a:latin typeface="+mn-lt"/>
                <a:ea typeface="+mn-ea"/>
              </a:defRPr>
            </a:lvl1pPr>
          </a:lstStyle>
          <a:p>
            <a:pPr>
              <a:defRPr/>
            </a:pPr>
            <a:fld id="{7D8F897C-61C9-492A-A6BD-2C949F5AD3D0}" type="slidenum">
              <a:rPr lang="zh-CN" altLang="en-US"/>
              <a:pPr>
                <a:defRPr/>
              </a:pPr>
              <a:t>‹#›</a:t>
            </a:fld>
            <a:endParaRPr lang="zh-CN" altLang="en-US"/>
          </a:p>
        </p:txBody>
      </p:sp>
    </p:spTree>
    <p:extLst>
      <p:ext uri="{BB962C8B-B14F-4D97-AF65-F5344CB8AC3E}">
        <p14:creationId xmlns:p14="http://schemas.microsoft.com/office/powerpoint/2010/main" val="2675165844"/>
      </p:ext>
    </p:extLst>
  </p:cSld>
  <p:clrMapOvr>
    <a:masterClrMapping/>
  </p:clrMapOvr>
  <p:transition spd="med">
    <p:cut thruBlk="1"/>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dirty="0" smtClean="0"/>
              <a:t>单击此处编辑母版文本样式</a:t>
            </a:r>
          </a:p>
          <a:p>
            <a:pPr lvl="1"/>
            <a:r>
              <a:rPr lang="zh-CN" altLang="en-US" dirty="0" smtClean="0"/>
              <a:t>第二级</a:t>
            </a:r>
          </a:p>
          <a:p>
            <a:pPr lvl="2"/>
            <a:r>
              <a:rPr lang="zh-CN" altLang="en-US" dirty="0" smtClean="0"/>
              <a:t>第三级</a:t>
            </a:r>
          </a:p>
          <a:p>
            <a:pPr lvl="3"/>
            <a:r>
              <a:rPr lang="zh-CN" altLang="en-US" dirty="0" smtClean="0"/>
              <a:t>第四级</a:t>
            </a:r>
          </a:p>
          <a:p>
            <a:pPr lvl="4"/>
            <a:r>
              <a:rPr lang="zh-CN" altLang="en-US" dirty="0" smtClean="0"/>
              <a:t>第五级</a:t>
            </a:r>
            <a:endParaRPr lang="zh-CN" altLang="en-US" dirty="0"/>
          </a:p>
        </p:txBody>
      </p:sp>
      <p:sp>
        <p:nvSpPr>
          <p:cNvPr id="5" name="文本占位符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a:xfrm>
            <a:off x="457200" y="6356350"/>
            <a:ext cx="2133600" cy="365125"/>
          </a:xfrm>
          <a:prstGeom prst="rect">
            <a:avLst/>
          </a:prstGeom>
        </p:spPr>
        <p:txBody>
          <a:bodyPr/>
          <a:lstStyle>
            <a:lvl1pPr fontAlgn="auto">
              <a:spcBef>
                <a:spcPts val="0"/>
              </a:spcBef>
              <a:spcAft>
                <a:spcPts val="0"/>
              </a:spcAft>
              <a:defRPr>
                <a:latin typeface="+mn-lt"/>
                <a:ea typeface="+mn-ea"/>
              </a:defRPr>
            </a:lvl1pPr>
          </a:lstStyle>
          <a:p>
            <a:pPr>
              <a:defRPr/>
            </a:pPr>
            <a:fld id="{9DB7E986-C172-446C-BA3A-E8E3B422C242}" type="datetimeFigureOut">
              <a:rPr lang="zh-CN" altLang="en-US"/>
              <a:pPr>
                <a:defRPr/>
              </a:pPr>
              <a:t>2015/5/19</a:t>
            </a:fld>
            <a:endParaRPr lang="zh-CN" altLang="en-US"/>
          </a:p>
        </p:txBody>
      </p:sp>
      <p:sp>
        <p:nvSpPr>
          <p:cNvPr id="8" name="页脚占位符 7"/>
          <p:cNvSpPr>
            <a:spLocks noGrp="1"/>
          </p:cNvSpPr>
          <p:nvPr>
            <p:ph type="ftr" sz="quarter" idx="11"/>
          </p:nvPr>
        </p:nvSpPr>
        <p:spPr>
          <a:xfrm>
            <a:off x="3124200" y="6356350"/>
            <a:ext cx="2895600" cy="365125"/>
          </a:xfrm>
          <a:prstGeom prst="rect">
            <a:avLst/>
          </a:prstGeom>
        </p:spPr>
        <p:txBody>
          <a:bodyPr/>
          <a:lstStyle>
            <a:lvl1pPr fontAlgn="auto">
              <a:spcBef>
                <a:spcPts val="0"/>
              </a:spcBef>
              <a:spcAft>
                <a:spcPts val="0"/>
              </a:spcAft>
              <a:defRPr>
                <a:latin typeface="+mn-lt"/>
                <a:ea typeface="+mn-ea"/>
              </a:defRPr>
            </a:lvl1pPr>
          </a:lstStyle>
          <a:p>
            <a:pPr>
              <a:defRPr/>
            </a:pPr>
            <a:endParaRPr lang="zh-CN" altLang="en-US"/>
          </a:p>
        </p:txBody>
      </p:sp>
      <p:sp>
        <p:nvSpPr>
          <p:cNvPr id="9" name="灯片编号占位符 8"/>
          <p:cNvSpPr>
            <a:spLocks noGrp="1"/>
          </p:cNvSpPr>
          <p:nvPr>
            <p:ph type="sldNum" sz="quarter" idx="12"/>
          </p:nvPr>
        </p:nvSpPr>
        <p:spPr>
          <a:xfrm>
            <a:off x="6553200" y="6356350"/>
            <a:ext cx="2133600" cy="365125"/>
          </a:xfrm>
          <a:prstGeom prst="rect">
            <a:avLst/>
          </a:prstGeom>
        </p:spPr>
        <p:txBody>
          <a:bodyPr/>
          <a:lstStyle>
            <a:lvl1pPr fontAlgn="auto">
              <a:spcBef>
                <a:spcPts val="0"/>
              </a:spcBef>
              <a:spcAft>
                <a:spcPts val="0"/>
              </a:spcAft>
              <a:defRPr>
                <a:latin typeface="+mn-lt"/>
                <a:ea typeface="+mn-ea"/>
              </a:defRPr>
            </a:lvl1pPr>
          </a:lstStyle>
          <a:p>
            <a:pPr>
              <a:defRPr/>
            </a:pPr>
            <a:fld id="{EAE29EA5-DB44-419B-BEC3-051E80BCA8B1}" type="slidenum">
              <a:rPr lang="zh-CN" altLang="en-US"/>
              <a:pPr>
                <a:defRPr/>
              </a:pPr>
              <a:t>‹#›</a:t>
            </a:fld>
            <a:endParaRPr lang="zh-CN" altLang="en-US"/>
          </a:p>
        </p:txBody>
      </p:sp>
    </p:spTree>
    <p:extLst>
      <p:ext uri="{BB962C8B-B14F-4D97-AF65-F5344CB8AC3E}">
        <p14:creationId xmlns:p14="http://schemas.microsoft.com/office/powerpoint/2010/main" val="2382377915"/>
      </p:ext>
    </p:extLst>
  </p:cSld>
  <p:clrMapOvr>
    <a:masterClrMapping/>
  </p:clrMapOvr>
  <p:transition spd="med">
    <p:cut thruBlk="1"/>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6" name="内容占位符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dirty="0" smtClean="0"/>
              <a:t>单击此处编辑母版文本样式</a:t>
            </a:r>
          </a:p>
          <a:p>
            <a:pPr lvl="1"/>
            <a:r>
              <a:rPr lang="zh-CN" altLang="en-US" dirty="0" smtClean="0"/>
              <a:t>第二级</a:t>
            </a:r>
          </a:p>
          <a:p>
            <a:pPr lvl="2"/>
            <a:r>
              <a:rPr lang="zh-CN" altLang="en-US" dirty="0" smtClean="0"/>
              <a:t>第三级</a:t>
            </a:r>
          </a:p>
          <a:p>
            <a:pPr lvl="3"/>
            <a:r>
              <a:rPr lang="zh-CN" altLang="en-US" dirty="0" smtClean="0"/>
              <a:t>第四级</a:t>
            </a:r>
          </a:p>
          <a:p>
            <a:pPr lvl="4"/>
            <a:r>
              <a:rPr lang="zh-CN" altLang="en-US" dirty="0" smtClean="0"/>
              <a:t>第五级</a:t>
            </a:r>
            <a:endParaRPr lang="zh-CN" altLang="en-US" dirty="0"/>
          </a:p>
        </p:txBody>
      </p:sp>
      <p:sp>
        <p:nvSpPr>
          <p:cNvPr id="4" name="日期占位符 2"/>
          <p:cNvSpPr>
            <a:spLocks noGrp="1"/>
          </p:cNvSpPr>
          <p:nvPr>
            <p:ph type="dt" sz="half" idx="10"/>
          </p:nvPr>
        </p:nvSpPr>
        <p:spPr>
          <a:xfrm>
            <a:off x="457200" y="6356350"/>
            <a:ext cx="2133600" cy="365125"/>
          </a:xfrm>
          <a:prstGeom prst="rect">
            <a:avLst/>
          </a:prstGeom>
        </p:spPr>
        <p:txBody>
          <a:bodyPr/>
          <a:lstStyle>
            <a:lvl1pPr fontAlgn="auto">
              <a:spcBef>
                <a:spcPts val="0"/>
              </a:spcBef>
              <a:spcAft>
                <a:spcPts val="0"/>
              </a:spcAft>
              <a:defRPr>
                <a:latin typeface="+mn-lt"/>
                <a:ea typeface="+mn-ea"/>
              </a:defRPr>
            </a:lvl1pPr>
          </a:lstStyle>
          <a:p>
            <a:pPr>
              <a:defRPr/>
            </a:pPr>
            <a:fld id="{42E5052B-66E7-47D8-8A0B-A2A8F7E6C6C9}" type="datetimeFigureOut">
              <a:rPr lang="zh-CN" altLang="en-US"/>
              <a:pPr>
                <a:defRPr/>
              </a:pPr>
              <a:t>2015/5/19</a:t>
            </a:fld>
            <a:endParaRPr lang="zh-CN" altLang="en-US"/>
          </a:p>
        </p:txBody>
      </p:sp>
      <p:sp>
        <p:nvSpPr>
          <p:cNvPr id="5" name="页脚占位符 3"/>
          <p:cNvSpPr>
            <a:spLocks noGrp="1"/>
          </p:cNvSpPr>
          <p:nvPr>
            <p:ph type="ftr" sz="quarter" idx="11"/>
          </p:nvPr>
        </p:nvSpPr>
        <p:spPr>
          <a:xfrm>
            <a:off x="3124200" y="6356350"/>
            <a:ext cx="2895600" cy="365125"/>
          </a:xfrm>
          <a:prstGeom prst="rect">
            <a:avLst/>
          </a:prstGeom>
        </p:spPr>
        <p:txBody>
          <a:bodyPr/>
          <a:lstStyle>
            <a:lvl1pPr fontAlgn="auto">
              <a:spcBef>
                <a:spcPts val="0"/>
              </a:spcBef>
              <a:spcAft>
                <a:spcPts val="0"/>
              </a:spcAft>
              <a:defRPr>
                <a:latin typeface="+mn-lt"/>
                <a:ea typeface="+mn-ea"/>
              </a:defRPr>
            </a:lvl1pPr>
          </a:lstStyle>
          <a:p>
            <a:pPr>
              <a:defRPr/>
            </a:pPr>
            <a:endParaRPr lang="zh-CN" altLang="en-US"/>
          </a:p>
        </p:txBody>
      </p:sp>
      <p:sp>
        <p:nvSpPr>
          <p:cNvPr id="7" name="灯片编号占位符 4"/>
          <p:cNvSpPr>
            <a:spLocks noGrp="1"/>
          </p:cNvSpPr>
          <p:nvPr>
            <p:ph type="sldNum" sz="quarter" idx="12"/>
          </p:nvPr>
        </p:nvSpPr>
        <p:spPr>
          <a:xfrm>
            <a:off x="6553200" y="6356350"/>
            <a:ext cx="2133600" cy="365125"/>
          </a:xfrm>
          <a:prstGeom prst="rect">
            <a:avLst/>
          </a:prstGeom>
        </p:spPr>
        <p:txBody>
          <a:bodyPr/>
          <a:lstStyle>
            <a:lvl1pPr fontAlgn="auto">
              <a:spcBef>
                <a:spcPts val="0"/>
              </a:spcBef>
              <a:spcAft>
                <a:spcPts val="0"/>
              </a:spcAft>
              <a:defRPr>
                <a:latin typeface="+mn-lt"/>
                <a:ea typeface="+mn-ea"/>
              </a:defRPr>
            </a:lvl1pPr>
          </a:lstStyle>
          <a:p>
            <a:pPr>
              <a:defRPr/>
            </a:pPr>
            <a:fld id="{7382C49B-B912-40F7-B5E0-C8D9FF0B8B01}" type="slidenum">
              <a:rPr lang="zh-CN" altLang="en-US"/>
              <a:pPr>
                <a:defRPr/>
              </a:pPr>
              <a:t>‹#›</a:t>
            </a:fld>
            <a:endParaRPr lang="zh-CN" altLang="en-US"/>
          </a:p>
        </p:txBody>
      </p:sp>
    </p:spTree>
    <p:extLst>
      <p:ext uri="{BB962C8B-B14F-4D97-AF65-F5344CB8AC3E}">
        <p14:creationId xmlns:p14="http://schemas.microsoft.com/office/powerpoint/2010/main" val="1357183773"/>
      </p:ext>
    </p:extLst>
  </p:cSld>
  <p:clrMapOvr>
    <a:masterClrMapping/>
  </p:clrMapOvr>
  <p:transition spd="med">
    <p:cut thruBlk="1"/>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a:xfrm>
            <a:off x="457200" y="6356350"/>
            <a:ext cx="2133600" cy="365125"/>
          </a:xfrm>
          <a:prstGeom prst="rect">
            <a:avLst/>
          </a:prstGeom>
        </p:spPr>
        <p:txBody>
          <a:bodyPr/>
          <a:lstStyle>
            <a:lvl1pPr fontAlgn="auto">
              <a:spcBef>
                <a:spcPts val="0"/>
              </a:spcBef>
              <a:spcAft>
                <a:spcPts val="0"/>
              </a:spcAft>
              <a:defRPr>
                <a:latin typeface="+mn-lt"/>
                <a:ea typeface="+mn-ea"/>
              </a:defRPr>
            </a:lvl1pPr>
          </a:lstStyle>
          <a:p>
            <a:pPr>
              <a:defRPr/>
            </a:pPr>
            <a:fld id="{6DD6442D-3324-45B9-849C-564F35F935BC}" type="datetimeFigureOut">
              <a:rPr lang="zh-CN" altLang="en-US"/>
              <a:pPr>
                <a:defRPr/>
              </a:pPr>
              <a:t>2015/5/19</a:t>
            </a:fld>
            <a:endParaRPr lang="zh-CN" altLang="en-US"/>
          </a:p>
        </p:txBody>
      </p:sp>
      <p:sp>
        <p:nvSpPr>
          <p:cNvPr id="3" name="页脚占位符 2"/>
          <p:cNvSpPr>
            <a:spLocks noGrp="1"/>
          </p:cNvSpPr>
          <p:nvPr>
            <p:ph type="ftr" sz="quarter" idx="11"/>
          </p:nvPr>
        </p:nvSpPr>
        <p:spPr>
          <a:xfrm>
            <a:off x="3124200" y="6356350"/>
            <a:ext cx="2895600" cy="365125"/>
          </a:xfrm>
          <a:prstGeom prst="rect">
            <a:avLst/>
          </a:prstGeom>
        </p:spPr>
        <p:txBody>
          <a:bodyPr/>
          <a:lstStyle>
            <a:lvl1pPr fontAlgn="auto">
              <a:spcBef>
                <a:spcPts val="0"/>
              </a:spcBef>
              <a:spcAft>
                <a:spcPts val="0"/>
              </a:spcAft>
              <a:defRPr>
                <a:latin typeface="+mn-lt"/>
                <a:ea typeface="+mn-ea"/>
              </a:defRPr>
            </a:lvl1pPr>
          </a:lstStyle>
          <a:p>
            <a:pPr>
              <a:defRPr/>
            </a:pPr>
            <a:endParaRPr lang="zh-CN" altLang="en-US"/>
          </a:p>
        </p:txBody>
      </p:sp>
      <p:sp>
        <p:nvSpPr>
          <p:cNvPr id="4" name="灯片编号占位符 3"/>
          <p:cNvSpPr>
            <a:spLocks noGrp="1"/>
          </p:cNvSpPr>
          <p:nvPr>
            <p:ph type="sldNum" sz="quarter" idx="12"/>
          </p:nvPr>
        </p:nvSpPr>
        <p:spPr>
          <a:xfrm>
            <a:off x="6553200" y="6356350"/>
            <a:ext cx="2133600" cy="365125"/>
          </a:xfrm>
          <a:prstGeom prst="rect">
            <a:avLst/>
          </a:prstGeom>
        </p:spPr>
        <p:txBody>
          <a:bodyPr/>
          <a:lstStyle>
            <a:lvl1pPr fontAlgn="auto">
              <a:spcBef>
                <a:spcPts val="0"/>
              </a:spcBef>
              <a:spcAft>
                <a:spcPts val="0"/>
              </a:spcAft>
              <a:defRPr>
                <a:latin typeface="+mn-lt"/>
                <a:ea typeface="+mn-ea"/>
              </a:defRPr>
            </a:lvl1pPr>
          </a:lstStyle>
          <a:p>
            <a:pPr>
              <a:defRPr/>
            </a:pPr>
            <a:fld id="{B2F661D3-3C07-4F9F-A2A2-822146C22E67}" type="slidenum">
              <a:rPr lang="zh-CN" altLang="en-US"/>
              <a:pPr>
                <a:defRPr/>
              </a:pPr>
              <a:t>‹#›</a:t>
            </a:fld>
            <a:endParaRPr lang="zh-CN" altLang="en-US"/>
          </a:p>
        </p:txBody>
      </p:sp>
    </p:spTree>
    <p:extLst>
      <p:ext uri="{BB962C8B-B14F-4D97-AF65-F5344CB8AC3E}">
        <p14:creationId xmlns:p14="http://schemas.microsoft.com/office/powerpoint/2010/main" val="2166770059"/>
      </p:ext>
    </p:extLst>
  </p:cSld>
  <p:clrMapOvr>
    <a:masterClrMapping/>
  </p:clrMapOvr>
  <p:transition spd="med">
    <p:cut thruBlk="1"/>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a:xfrm>
            <a:off x="457200" y="6356350"/>
            <a:ext cx="2133600" cy="365125"/>
          </a:xfrm>
          <a:prstGeom prst="rect">
            <a:avLst/>
          </a:prstGeom>
        </p:spPr>
        <p:txBody>
          <a:bodyPr/>
          <a:lstStyle>
            <a:lvl1pPr fontAlgn="auto">
              <a:spcBef>
                <a:spcPts val="0"/>
              </a:spcBef>
              <a:spcAft>
                <a:spcPts val="0"/>
              </a:spcAft>
              <a:defRPr>
                <a:latin typeface="+mn-lt"/>
                <a:ea typeface="+mn-ea"/>
              </a:defRPr>
            </a:lvl1pPr>
          </a:lstStyle>
          <a:p>
            <a:pPr>
              <a:defRPr/>
            </a:pPr>
            <a:fld id="{1C487C2C-83A2-40CC-91AD-3BFF3FB42E30}" type="datetimeFigureOut">
              <a:rPr lang="zh-CN" altLang="en-US"/>
              <a:pPr>
                <a:defRPr/>
              </a:pPr>
              <a:t>2015/5/19</a:t>
            </a:fld>
            <a:endParaRPr lang="zh-CN" altLang="en-US"/>
          </a:p>
        </p:txBody>
      </p:sp>
      <p:sp>
        <p:nvSpPr>
          <p:cNvPr id="6" name="页脚占位符 5"/>
          <p:cNvSpPr>
            <a:spLocks noGrp="1"/>
          </p:cNvSpPr>
          <p:nvPr>
            <p:ph type="ftr" sz="quarter" idx="11"/>
          </p:nvPr>
        </p:nvSpPr>
        <p:spPr>
          <a:xfrm>
            <a:off x="3124200" y="6356350"/>
            <a:ext cx="2895600" cy="365125"/>
          </a:xfrm>
          <a:prstGeom prst="rect">
            <a:avLst/>
          </a:prstGeom>
        </p:spPr>
        <p:txBody>
          <a:bodyPr/>
          <a:lstStyle>
            <a:lvl1pPr fontAlgn="auto">
              <a:spcBef>
                <a:spcPts val="0"/>
              </a:spcBef>
              <a:spcAft>
                <a:spcPts val="0"/>
              </a:spcAft>
              <a:defRPr>
                <a:latin typeface="+mn-lt"/>
                <a:ea typeface="+mn-ea"/>
              </a:defRPr>
            </a:lvl1pPr>
          </a:lstStyle>
          <a:p>
            <a:pPr>
              <a:defRPr/>
            </a:pPr>
            <a:endParaRPr lang="zh-CN" altLang="en-US"/>
          </a:p>
        </p:txBody>
      </p:sp>
      <p:sp>
        <p:nvSpPr>
          <p:cNvPr id="7" name="灯片编号占位符 6"/>
          <p:cNvSpPr>
            <a:spLocks noGrp="1"/>
          </p:cNvSpPr>
          <p:nvPr>
            <p:ph type="sldNum" sz="quarter" idx="12"/>
          </p:nvPr>
        </p:nvSpPr>
        <p:spPr>
          <a:xfrm>
            <a:off x="6553200" y="6356350"/>
            <a:ext cx="2133600" cy="365125"/>
          </a:xfrm>
          <a:prstGeom prst="rect">
            <a:avLst/>
          </a:prstGeom>
        </p:spPr>
        <p:txBody>
          <a:bodyPr/>
          <a:lstStyle>
            <a:lvl1pPr fontAlgn="auto">
              <a:spcBef>
                <a:spcPts val="0"/>
              </a:spcBef>
              <a:spcAft>
                <a:spcPts val="0"/>
              </a:spcAft>
              <a:defRPr>
                <a:latin typeface="+mn-lt"/>
                <a:ea typeface="+mn-ea"/>
              </a:defRPr>
            </a:lvl1pPr>
          </a:lstStyle>
          <a:p>
            <a:pPr>
              <a:defRPr/>
            </a:pPr>
            <a:fld id="{825D5E4A-6EFA-45AF-A1E8-029339A5F88E}" type="slidenum">
              <a:rPr lang="zh-CN" altLang="en-US"/>
              <a:pPr>
                <a:defRPr/>
              </a:pPr>
              <a:t>‹#›</a:t>
            </a:fld>
            <a:endParaRPr lang="zh-CN" altLang="en-US"/>
          </a:p>
        </p:txBody>
      </p:sp>
    </p:spTree>
    <p:extLst>
      <p:ext uri="{BB962C8B-B14F-4D97-AF65-F5344CB8AC3E}">
        <p14:creationId xmlns:p14="http://schemas.microsoft.com/office/powerpoint/2010/main" val="3323009870"/>
      </p:ext>
    </p:extLst>
  </p:cSld>
  <p:clrMapOvr>
    <a:masterClrMapping/>
  </p:clrMapOvr>
  <p:transition spd="med">
    <p:cut thruBlk="1"/>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a:p>
        </p:txBody>
      </p:sp>
      <p:sp>
        <p:nvSpPr>
          <p:cNvPr id="4" name="文本占位符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a:xfrm>
            <a:off x="457200" y="6356350"/>
            <a:ext cx="2133600" cy="365125"/>
          </a:xfrm>
          <a:prstGeom prst="rect">
            <a:avLst/>
          </a:prstGeom>
        </p:spPr>
        <p:txBody>
          <a:bodyPr/>
          <a:lstStyle>
            <a:lvl1pPr fontAlgn="auto">
              <a:spcBef>
                <a:spcPts val="0"/>
              </a:spcBef>
              <a:spcAft>
                <a:spcPts val="0"/>
              </a:spcAft>
              <a:defRPr>
                <a:latin typeface="+mn-lt"/>
                <a:ea typeface="+mn-ea"/>
              </a:defRPr>
            </a:lvl1pPr>
          </a:lstStyle>
          <a:p>
            <a:pPr>
              <a:defRPr/>
            </a:pPr>
            <a:fld id="{DC4480EB-0B29-4B86-8F23-4D4739307DDB}" type="datetimeFigureOut">
              <a:rPr lang="zh-CN" altLang="en-US"/>
              <a:pPr>
                <a:defRPr/>
              </a:pPr>
              <a:t>2015/5/19</a:t>
            </a:fld>
            <a:endParaRPr lang="zh-CN" altLang="en-US"/>
          </a:p>
        </p:txBody>
      </p:sp>
      <p:sp>
        <p:nvSpPr>
          <p:cNvPr id="6" name="页脚占位符 5"/>
          <p:cNvSpPr>
            <a:spLocks noGrp="1"/>
          </p:cNvSpPr>
          <p:nvPr>
            <p:ph type="ftr" sz="quarter" idx="11"/>
          </p:nvPr>
        </p:nvSpPr>
        <p:spPr>
          <a:xfrm>
            <a:off x="3124200" y="6356350"/>
            <a:ext cx="2895600" cy="365125"/>
          </a:xfrm>
          <a:prstGeom prst="rect">
            <a:avLst/>
          </a:prstGeom>
        </p:spPr>
        <p:txBody>
          <a:bodyPr/>
          <a:lstStyle>
            <a:lvl1pPr fontAlgn="auto">
              <a:spcBef>
                <a:spcPts val="0"/>
              </a:spcBef>
              <a:spcAft>
                <a:spcPts val="0"/>
              </a:spcAft>
              <a:defRPr>
                <a:latin typeface="+mn-lt"/>
                <a:ea typeface="+mn-ea"/>
              </a:defRPr>
            </a:lvl1pPr>
          </a:lstStyle>
          <a:p>
            <a:pPr>
              <a:defRPr/>
            </a:pPr>
            <a:endParaRPr lang="zh-CN" altLang="en-US"/>
          </a:p>
        </p:txBody>
      </p:sp>
      <p:sp>
        <p:nvSpPr>
          <p:cNvPr id="7" name="灯片编号占位符 6"/>
          <p:cNvSpPr>
            <a:spLocks noGrp="1"/>
          </p:cNvSpPr>
          <p:nvPr>
            <p:ph type="sldNum" sz="quarter" idx="12"/>
          </p:nvPr>
        </p:nvSpPr>
        <p:spPr>
          <a:xfrm>
            <a:off x="6553200" y="6356350"/>
            <a:ext cx="2133600" cy="365125"/>
          </a:xfrm>
          <a:prstGeom prst="rect">
            <a:avLst/>
          </a:prstGeom>
        </p:spPr>
        <p:txBody>
          <a:bodyPr/>
          <a:lstStyle>
            <a:lvl1pPr fontAlgn="auto">
              <a:spcBef>
                <a:spcPts val="0"/>
              </a:spcBef>
              <a:spcAft>
                <a:spcPts val="0"/>
              </a:spcAft>
              <a:defRPr>
                <a:latin typeface="+mn-lt"/>
                <a:ea typeface="+mn-ea"/>
              </a:defRPr>
            </a:lvl1pPr>
          </a:lstStyle>
          <a:p>
            <a:pPr>
              <a:defRPr/>
            </a:pPr>
            <a:fld id="{566BF168-889B-4C07-89AE-F14610D27D35}" type="slidenum">
              <a:rPr lang="zh-CN" altLang="en-US"/>
              <a:pPr>
                <a:defRPr/>
              </a:pPr>
              <a:t>‹#›</a:t>
            </a:fld>
            <a:endParaRPr lang="zh-CN" altLang="en-US"/>
          </a:p>
        </p:txBody>
      </p:sp>
    </p:spTree>
    <p:extLst>
      <p:ext uri="{BB962C8B-B14F-4D97-AF65-F5344CB8AC3E}">
        <p14:creationId xmlns:p14="http://schemas.microsoft.com/office/powerpoint/2010/main" val="2350333367"/>
      </p:ext>
    </p:extLst>
  </p:cSld>
  <p:clrMapOvr>
    <a:masterClrMapping/>
  </p:clrMapOvr>
  <p:transition spd="med">
    <p:cut thruBlk="1"/>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447675" y="2208213"/>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7" name="矩形 6"/>
          <p:cNvSpPr/>
          <p:nvPr/>
        </p:nvSpPr>
        <p:spPr>
          <a:xfrm>
            <a:off x="0" y="5975350"/>
            <a:ext cx="9144000" cy="190500"/>
          </a:xfrm>
          <a:prstGeom prst="rect">
            <a:avLst/>
          </a:prstGeom>
          <a:solidFill>
            <a:srgbClr val="0948A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pic>
        <p:nvPicPr>
          <p:cNvPr id="1028" name="图片 8" descr="总院Logo1.jpg"/>
          <p:cNvPicPr>
            <a:picLocks noChangeAspect="1"/>
          </p:cNvPicPr>
          <p:nvPr/>
        </p:nvPicPr>
        <p:blipFill>
          <a:blip r:embed="rId13">
            <a:extLst>
              <a:ext uri="{28A0092B-C50C-407E-A947-70E740481C1C}">
                <a14:useLocalDpi xmlns:a14="http://schemas.microsoft.com/office/drawing/2010/main" val="0"/>
              </a:ext>
            </a:extLst>
          </a:blip>
          <a:srcRect l="2222" r="2222"/>
          <a:stretch>
            <a:fillRect/>
          </a:stretch>
        </p:blipFill>
        <p:spPr bwMode="auto">
          <a:xfrm>
            <a:off x="185738" y="6240463"/>
            <a:ext cx="419100" cy="511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标题占位符 1"/>
          <p:cNvSpPr txBox="1">
            <a:spLocks/>
          </p:cNvSpPr>
          <p:nvPr/>
        </p:nvSpPr>
        <p:spPr bwMode="auto">
          <a:xfrm>
            <a:off x="555625" y="6067425"/>
            <a:ext cx="3990975" cy="647700"/>
          </a:xfrm>
          <a:prstGeom prst="rect">
            <a:avLst/>
          </a:prstGeom>
          <a:noFill/>
          <a:ln w="9525">
            <a:noFill/>
            <a:miter lim="800000"/>
            <a:headEnd/>
            <a:tailEnd/>
          </a:ln>
        </p:spPr>
        <p:txBody>
          <a:bodyPr anchor="ctr"/>
          <a:lstStyle/>
          <a:p>
            <a:pPr eaLnBrk="0" hangingPunct="0">
              <a:lnSpc>
                <a:spcPct val="125000"/>
              </a:lnSpc>
              <a:defRPr/>
            </a:pPr>
            <a:r>
              <a:rPr lang="zh-CN" altLang="en-US" sz="1400" spc="-170" dirty="0">
                <a:latin typeface="黑体" pitchFamily="2" charset="-122"/>
                <a:ea typeface="黑体" pitchFamily="2" charset="-122"/>
                <a:cs typeface="+mj-cs"/>
              </a:rPr>
              <a:t>上海市政工程设计研究总院（集团）有限公司</a:t>
            </a:r>
            <a:endParaRPr lang="en-US" altLang="zh-CN" sz="1400" spc="-170" dirty="0">
              <a:latin typeface="黑体" pitchFamily="2" charset="-122"/>
              <a:ea typeface="黑体" pitchFamily="2" charset="-122"/>
              <a:cs typeface="+mj-cs"/>
            </a:endParaRPr>
          </a:p>
        </p:txBody>
      </p:sp>
      <p:sp>
        <p:nvSpPr>
          <p:cNvPr id="10" name="标题占位符 1"/>
          <p:cNvSpPr txBox="1">
            <a:spLocks/>
          </p:cNvSpPr>
          <p:nvPr/>
        </p:nvSpPr>
        <p:spPr bwMode="auto">
          <a:xfrm>
            <a:off x="555625" y="6342063"/>
            <a:ext cx="4194175" cy="647700"/>
          </a:xfrm>
          <a:prstGeom prst="rect">
            <a:avLst/>
          </a:prstGeom>
          <a:noFill/>
          <a:ln w="9525">
            <a:noFill/>
            <a:miter lim="800000"/>
            <a:headEnd/>
            <a:tailEnd/>
          </a:ln>
        </p:spPr>
        <p:txBody>
          <a:bodyPr anchor="ctr"/>
          <a:lstStyle/>
          <a:p>
            <a:pPr eaLnBrk="0" fontAlgn="auto" hangingPunct="0">
              <a:lnSpc>
                <a:spcPct val="125000"/>
              </a:lnSpc>
              <a:spcBef>
                <a:spcPts val="0"/>
              </a:spcBef>
              <a:spcAft>
                <a:spcPts val="0"/>
              </a:spcAft>
              <a:defRPr/>
            </a:pPr>
            <a:r>
              <a:rPr lang="en-US" altLang="zh-CN" sz="900" kern="0" spc="-60" dirty="0">
                <a:latin typeface="黑体" pitchFamily="2" charset="-122"/>
                <a:ea typeface="黑体" pitchFamily="2" charset="-122"/>
              </a:rPr>
              <a:t>SHANGHAI MUNICIPAL ENGINEERING DESIGN INSTITUTE (GROUP) CO.,LTD.</a:t>
            </a:r>
            <a:endParaRPr lang="zh-CN" altLang="en-US" sz="900" kern="0" spc="-60" dirty="0">
              <a:latin typeface="黑体" pitchFamily="2" charset="-122"/>
              <a:ea typeface="黑体" pitchFamily="2" charset="-122"/>
            </a:endParaRPr>
          </a:p>
        </p:txBody>
      </p:sp>
      <p:sp>
        <p:nvSpPr>
          <p:cNvPr id="11" name="矩形 10"/>
          <p:cNvSpPr/>
          <p:nvPr/>
        </p:nvSpPr>
        <p:spPr>
          <a:xfrm>
            <a:off x="5329238" y="0"/>
            <a:ext cx="3814762" cy="506413"/>
          </a:xfrm>
          <a:prstGeom prst="rect">
            <a:avLst/>
          </a:prstGeom>
          <a:solidFill>
            <a:srgbClr val="0948A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Tree>
  </p:cSld>
  <p:clrMap bg1="lt1" tx1="dk1" bg2="lt2" tx2="dk2" accent1="accent1" accent2="accent2" accent3="accent3" accent4="accent4" accent5="accent5" accent6="accent6" hlink="hlink" folHlink="folHlink"/>
  <p:sldLayoutIdLst>
    <p:sldLayoutId id="2147484090" r:id="rId1"/>
    <p:sldLayoutId id="2147484102" r:id="rId2"/>
    <p:sldLayoutId id="2147484103" r:id="rId3"/>
    <p:sldLayoutId id="2147484104" r:id="rId4"/>
    <p:sldLayoutId id="2147484105" r:id="rId5"/>
    <p:sldLayoutId id="2147484106" r:id="rId6"/>
    <p:sldLayoutId id="2147484107" r:id="rId7"/>
    <p:sldLayoutId id="2147484108" r:id="rId8"/>
    <p:sldLayoutId id="2147484109" r:id="rId9"/>
    <p:sldLayoutId id="2147484110" r:id="rId10"/>
    <p:sldLayoutId id="2147484111" r:id="rId11"/>
  </p:sldLayoutIdLst>
  <p:transition spd="med">
    <p:cut thruBlk="1"/>
  </p:transition>
  <p:txStyles>
    <p:titleStyle>
      <a:lvl1pPr algn="ctr" rtl="0" eaLnBrk="0" fontAlgn="base" hangingPunct="0">
        <a:spcBef>
          <a:spcPct val="0"/>
        </a:spcBef>
        <a:spcAft>
          <a:spcPct val="0"/>
        </a:spcAft>
        <a:defRPr sz="3600" b="1" kern="1200">
          <a:solidFill>
            <a:schemeClr val="tx1"/>
          </a:solidFill>
          <a:latin typeface="黑体" pitchFamily="49" charset="-122"/>
          <a:ea typeface="黑体" pitchFamily="49" charset="-122"/>
          <a:cs typeface="+mj-cs"/>
        </a:defRPr>
      </a:lvl1pPr>
      <a:lvl2pPr algn="ctr" rtl="0" eaLnBrk="0" fontAlgn="base" hangingPunct="0">
        <a:spcBef>
          <a:spcPct val="0"/>
        </a:spcBef>
        <a:spcAft>
          <a:spcPct val="0"/>
        </a:spcAft>
        <a:defRPr sz="3600" b="1">
          <a:solidFill>
            <a:schemeClr val="tx1"/>
          </a:solidFill>
          <a:latin typeface="黑体" pitchFamily="2" charset="-122"/>
          <a:ea typeface="黑体" pitchFamily="2" charset="-122"/>
        </a:defRPr>
      </a:lvl2pPr>
      <a:lvl3pPr algn="ctr" rtl="0" eaLnBrk="0" fontAlgn="base" hangingPunct="0">
        <a:spcBef>
          <a:spcPct val="0"/>
        </a:spcBef>
        <a:spcAft>
          <a:spcPct val="0"/>
        </a:spcAft>
        <a:defRPr sz="3600" b="1">
          <a:solidFill>
            <a:schemeClr val="tx1"/>
          </a:solidFill>
          <a:latin typeface="黑体" pitchFamily="2" charset="-122"/>
          <a:ea typeface="黑体" pitchFamily="2" charset="-122"/>
        </a:defRPr>
      </a:lvl3pPr>
      <a:lvl4pPr algn="ctr" rtl="0" eaLnBrk="0" fontAlgn="base" hangingPunct="0">
        <a:spcBef>
          <a:spcPct val="0"/>
        </a:spcBef>
        <a:spcAft>
          <a:spcPct val="0"/>
        </a:spcAft>
        <a:defRPr sz="3600" b="1">
          <a:solidFill>
            <a:schemeClr val="tx1"/>
          </a:solidFill>
          <a:latin typeface="黑体" pitchFamily="2" charset="-122"/>
          <a:ea typeface="黑体" pitchFamily="2" charset="-122"/>
        </a:defRPr>
      </a:lvl4pPr>
      <a:lvl5pPr algn="ctr" rtl="0" eaLnBrk="0" fontAlgn="base" hangingPunct="0">
        <a:spcBef>
          <a:spcPct val="0"/>
        </a:spcBef>
        <a:spcAft>
          <a:spcPct val="0"/>
        </a:spcAft>
        <a:defRPr sz="3600" b="1">
          <a:solidFill>
            <a:schemeClr val="tx1"/>
          </a:solidFill>
          <a:latin typeface="黑体" pitchFamily="2" charset="-122"/>
          <a:ea typeface="黑体" pitchFamily="2" charset="-122"/>
        </a:defRPr>
      </a:lvl5pPr>
      <a:lvl6pPr marL="457200" algn="ctr" rtl="0" fontAlgn="base">
        <a:spcBef>
          <a:spcPct val="0"/>
        </a:spcBef>
        <a:spcAft>
          <a:spcPct val="0"/>
        </a:spcAft>
        <a:defRPr sz="4400">
          <a:solidFill>
            <a:schemeClr val="tx1"/>
          </a:solidFill>
          <a:latin typeface="Calibri" pitchFamily="34" charset="0"/>
          <a:ea typeface="宋体" charset="-122"/>
        </a:defRPr>
      </a:lvl6pPr>
      <a:lvl7pPr marL="914400" algn="ctr" rtl="0" fontAlgn="base">
        <a:spcBef>
          <a:spcPct val="0"/>
        </a:spcBef>
        <a:spcAft>
          <a:spcPct val="0"/>
        </a:spcAft>
        <a:defRPr sz="4400">
          <a:solidFill>
            <a:schemeClr val="tx1"/>
          </a:solidFill>
          <a:latin typeface="Calibri" pitchFamily="34" charset="0"/>
          <a:ea typeface="宋体" charset="-122"/>
        </a:defRPr>
      </a:lvl7pPr>
      <a:lvl8pPr marL="1371600" algn="ctr" rtl="0" fontAlgn="base">
        <a:spcBef>
          <a:spcPct val="0"/>
        </a:spcBef>
        <a:spcAft>
          <a:spcPct val="0"/>
        </a:spcAft>
        <a:defRPr sz="4400">
          <a:solidFill>
            <a:schemeClr val="tx1"/>
          </a:solidFill>
          <a:latin typeface="Calibri" pitchFamily="34" charset="0"/>
          <a:ea typeface="宋体" charset="-122"/>
        </a:defRPr>
      </a:lvl8pPr>
      <a:lvl9pPr marL="1828800" algn="ctr" rtl="0" fontAlgn="base">
        <a:spcBef>
          <a:spcPct val="0"/>
        </a:spcBef>
        <a:spcAft>
          <a:spcPct val="0"/>
        </a:spcAft>
        <a:defRPr sz="4400">
          <a:solidFill>
            <a:schemeClr val="tx1"/>
          </a:solidFill>
          <a:latin typeface="Calibri" pitchFamily="34" charset="0"/>
          <a:ea typeface="宋体" charset="-122"/>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050" name="标题占位符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2051" name="文本占位符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ea typeface="宋体" charset="-122"/>
              </a:defRPr>
            </a:lvl1pPr>
          </a:lstStyle>
          <a:p>
            <a:pPr>
              <a:defRPr/>
            </a:pPr>
            <a:fld id="{18712805-9773-4606-B96D-141DB6226B1B}" type="datetimeFigureOut">
              <a:rPr lang="zh-CN" altLang="en-US"/>
              <a:pPr>
                <a:defRPr/>
              </a:pPr>
              <a:t>2015/5/19</a:t>
            </a:fld>
            <a:endParaRPr lang="zh-CN" altLang="en-US"/>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ea typeface="宋体" charset="-122"/>
              </a:defRPr>
            </a:lvl1pPr>
          </a:lstStyle>
          <a:p>
            <a:pPr>
              <a:defRPr/>
            </a:pPr>
            <a:endParaRPr lang="zh-CN" altLang="en-US"/>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ea typeface="宋体" charset="-122"/>
              </a:defRPr>
            </a:lvl1pPr>
          </a:lstStyle>
          <a:p>
            <a:pPr>
              <a:defRPr/>
            </a:pPr>
            <a:fld id="{CC805358-B5BF-4353-8ADD-09917F4B57A3}"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sldLayoutIdLst>
    <p:sldLayoutId id="2147484091" r:id="rId1"/>
    <p:sldLayoutId id="2147484092" r:id="rId2"/>
    <p:sldLayoutId id="2147484093" r:id="rId3"/>
    <p:sldLayoutId id="2147484094" r:id="rId4"/>
    <p:sldLayoutId id="2147484095" r:id="rId5"/>
    <p:sldLayoutId id="2147484096" r:id="rId6"/>
    <p:sldLayoutId id="2147484097" r:id="rId7"/>
    <p:sldLayoutId id="2147484098" r:id="rId8"/>
    <p:sldLayoutId id="2147484099" r:id="rId9"/>
    <p:sldLayoutId id="2147484100" r:id="rId10"/>
    <p:sldLayoutId id="2147484101" r:id="rId11"/>
  </p:sldLayoutIdLst>
  <p:transition spd="med">
    <p:cut thruBlk="1"/>
  </p:transition>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ea typeface="宋体" charset="-122"/>
        </a:defRPr>
      </a:lvl2pPr>
      <a:lvl3pPr algn="ctr" rtl="0" eaLnBrk="0" fontAlgn="base" hangingPunct="0">
        <a:spcBef>
          <a:spcPct val="0"/>
        </a:spcBef>
        <a:spcAft>
          <a:spcPct val="0"/>
        </a:spcAft>
        <a:defRPr sz="4400">
          <a:solidFill>
            <a:schemeClr val="tx1"/>
          </a:solidFill>
          <a:latin typeface="Calibri" pitchFamily="34" charset="0"/>
          <a:ea typeface="宋体" charset="-122"/>
        </a:defRPr>
      </a:lvl3pPr>
      <a:lvl4pPr algn="ctr" rtl="0" eaLnBrk="0" fontAlgn="base" hangingPunct="0">
        <a:spcBef>
          <a:spcPct val="0"/>
        </a:spcBef>
        <a:spcAft>
          <a:spcPct val="0"/>
        </a:spcAft>
        <a:defRPr sz="4400">
          <a:solidFill>
            <a:schemeClr val="tx1"/>
          </a:solidFill>
          <a:latin typeface="Calibri" pitchFamily="34" charset="0"/>
          <a:ea typeface="宋体" charset="-122"/>
        </a:defRPr>
      </a:lvl4pPr>
      <a:lvl5pPr algn="ctr" rtl="0" eaLnBrk="0" fontAlgn="base" hangingPunct="0">
        <a:spcBef>
          <a:spcPct val="0"/>
        </a:spcBef>
        <a:spcAft>
          <a:spcPct val="0"/>
        </a:spcAft>
        <a:defRPr sz="4400">
          <a:solidFill>
            <a:schemeClr val="tx1"/>
          </a:solidFill>
          <a:latin typeface="Calibri" pitchFamily="34" charset="0"/>
          <a:ea typeface="宋体" charset="-122"/>
        </a:defRPr>
      </a:lvl5pPr>
      <a:lvl6pPr marL="457200" algn="ctr" rtl="0" fontAlgn="base">
        <a:spcBef>
          <a:spcPct val="0"/>
        </a:spcBef>
        <a:spcAft>
          <a:spcPct val="0"/>
        </a:spcAft>
        <a:defRPr sz="4400">
          <a:solidFill>
            <a:schemeClr val="tx1"/>
          </a:solidFill>
          <a:latin typeface="Calibri" pitchFamily="34" charset="0"/>
          <a:ea typeface="宋体" charset="-122"/>
        </a:defRPr>
      </a:lvl6pPr>
      <a:lvl7pPr marL="914400" algn="ctr" rtl="0" fontAlgn="base">
        <a:spcBef>
          <a:spcPct val="0"/>
        </a:spcBef>
        <a:spcAft>
          <a:spcPct val="0"/>
        </a:spcAft>
        <a:defRPr sz="4400">
          <a:solidFill>
            <a:schemeClr val="tx1"/>
          </a:solidFill>
          <a:latin typeface="Calibri" pitchFamily="34" charset="0"/>
          <a:ea typeface="宋体" charset="-122"/>
        </a:defRPr>
      </a:lvl7pPr>
      <a:lvl8pPr marL="1371600" algn="ctr" rtl="0" fontAlgn="base">
        <a:spcBef>
          <a:spcPct val="0"/>
        </a:spcBef>
        <a:spcAft>
          <a:spcPct val="0"/>
        </a:spcAft>
        <a:defRPr sz="4400">
          <a:solidFill>
            <a:schemeClr val="tx1"/>
          </a:solidFill>
          <a:latin typeface="Calibri" pitchFamily="34" charset="0"/>
          <a:ea typeface="宋体" charset="-122"/>
        </a:defRPr>
      </a:lvl8pPr>
      <a:lvl9pPr marL="1828800" algn="ctr" rtl="0" fontAlgn="base">
        <a:spcBef>
          <a:spcPct val="0"/>
        </a:spcBef>
        <a:spcAft>
          <a:spcPct val="0"/>
        </a:spcAft>
        <a:defRPr sz="4400">
          <a:solidFill>
            <a:schemeClr val="tx1"/>
          </a:solidFill>
          <a:latin typeface="Calibri" pitchFamily="34" charset="0"/>
          <a:ea typeface="宋体" charset="-122"/>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标题 1"/>
          <p:cNvSpPr>
            <a:spLocks noGrp="1"/>
          </p:cNvSpPr>
          <p:nvPr>
            <p:ph type="ctrTitle" idx="4294967295"/>
          </p:nvPr>
        </p:nvSpPr>
        <p:spPr>
          <a:xfrm>
            <a:off x="390525" y="1781175"/>
            <a:ext cx="8258175" cy="1470025"/>
          </a:xfrm>
        </p:spPr>
        <p:txBody>
          <a:bodyPr/>
          <a:lstStyle/>
          <a:p>
            <a:pPr eaLnBrk="1" hangingPunct="1">
              <a:lnSpc>
                <a:spcPct val="150000"/>
              </a:lnSpc>
            </a:pPr>
            <a:r>
              <a:rPr lang="zh-CN" altLang="en-US" sz="4000" dirty="0" smtClean="0"/>
              <a:t>美国</a:t>
            </a:r>
            <a:r>
              <a:rPr lang="zh-CN" altLang="zh-CN" sz="4000" dirty="0" smtClean="0"/>
              <a:t>污水处理厂</a:t>
            </a:r>
            <a:r>
              <a:rPr lang="zh-CN" altLang="en-US" sz="4000" dirty="0" smtClean="0"/>
              <a:t>热电联产技术应用</a:t>
            </a:r>
            <a:endParaRPr lang="zh-CN" altLang="en-US" sz="4000" dirty="0" smtClean="0">
              <a:latin typeface="华文中宋" pitchFamily="2" charset="-122"/>
              <a:ea typeface="华文中宋" pitchFamily="2" charset="-122"/>
            </a:endParaRPr>
          </a:p>
        </p:txBody>
      </p:sp>
      <p:sp>
        <p:nvSpPr>
          <p:cNvPr id="21" name="标题 1"/>
          <p:cNvSpPr txBox="1">
            <a:spLocks/>
          </p:cNvSpPr>
          <p:nvPr/>
        </p:nvSpPr>
        <p:spPr bwMode="auto">
          <a:xfrm>
            <a:off x="6821488" y="6246813"/>
            <a:ext cx="2322512" cy="468312"/>
          </a:xfrm>
          <a:prstGeom prst="rect">
            <a:avLst/>
          </a:prstGeom>
          <a:noFill/>
          <a:ln w="9525">
            <a:noFill/>
            <a:miter lim="800000"/>
            <a:headEnd/>
            <a:tailEnd/>
          </a:ln>
        </p:spPr>
        <p:txBody>
          <a:bodyPr anchor="ctr">
            <a:normAutofit lnSpcReduction="10000"/>
          </a:bodyPr>
          <a:lstStyle/>
          <a:p>
            <a:pPr algn="ctr" fontAlgn="auto">
              <a:lnSpc>
                <a:spcPct val="130000"/>
              </a:lnSpc>
              <a:spcAft>
                <a:spcPts val="0"/>
              </a:spcAft>
              <a:defRPr/>
            </a:pPr>
            <a:r>
              <a:rPr lang="en-US" altLang="zh-CN" sz="2000" dirty="0" smtClean="0">
                <a:latin typeface="Arial" pitchFamily="34" charset="0"/>
                <a:ea typeface="黑体" pitchFamily="49" charset="-122"/>
                <a:cs typeface="Arial" pitchFamily="34" charset="0"/>
              </a:rPr>
              <a:t>2015</a:t>
            </a:r>
            <a:r>
              <a:rPr lang="zh-CN" altLang="en-US" sz="2000" dirty="0" smtClean="0">
                <a:latin typeface="Arial" pitchFamily="34" charset="0"/>
                <a:ea typeface="黑体" pitchFamily="49" charset="-122"/>
                <a:cs typeface="Arial" pitchFamily="34" charset="0"/>
              </a:rPr>
              <a:t>年</a:t>
            </a:r>
            <a:r>
              <a:rPr lang="en-US" altLang="zh-CN" sz="2000" dirty="0" smtClean="0">
                <a:latin typeface="Arial" pitchFamily="34" charset="0"/>
                <a:ea typeface="黑体" pitchFamily="49" charset="-122"/>
                <a:cs typeface="Arial" pitchFamily="34" charset="0"/>
              </a:rPr>
              <a:t>5</a:t>
            </a:r>
            <a:r>
              <a:rPr lang="zh-CN" altLang="en-US" sz="2000" dirty="0" smtClean="0">
                <a:latin typeface="Arial" pitchFamily="34" charset="0"/>
                <a:ea typeface="黑体" pitchFamily="49" charset="-122"/>
                <a:cs typeface="Arial" pitchFamily="34" charset="0"/>
              </a:rPr>
              <a:t>月</a:t>
            </a:r>
            <a:endParaRPr lang="zh-CN" altLang="en-US" sz="2000" dirty="0">
              <a:latin typeface="Arial" pitchFamily="34" charset="0"/>
              <a:ea typeface="黑体" pitchFamily="49" charset="-122"/>
              <a:cs typeface="Arial" pitchFamily="34" charset="0"/>
            </a:endParaRPr>
          </a:p>
        </p:txBody>
      </p:sp>
      <p:sp>
        <p:nvSpPr>
          <p:cNvPr id="13316" name="TextBox 3"/>
          <p:cNvSpPr txBox="1">
            <a:spLocks noChangeArrowheads="1"/>
          </p:cNvSpPr>
          <p:nvPr/>
        </p:nvSpPr>
        <p:spPr bwMode="auto">
          <a:xfrm>
            <a:off x="3822700" y="4483100"/>
            <a:ext cx="132080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pitchFamily="2" charset="-122"/>
              </a:defRPr>
            </a:lvl1pPr>
            <a:lvl2pPr marL="742950" indent="-285750" eaLnBrk="0" hangingPunct="0">
              <a:defRPr>
                <a:solidFill>
                  <a:schemeClr val="tx1"/>
                </a:solidFill>
                <a:latin typeface="Arial" charset="0"/>
                <a:ea typeface="宋体" pitchFamily="2" charset="-122"/>
              </a:defRPr>
            </a:lvl2pPr>
            <a:lvl3pPr marL="1143000" indent="-228600" eaLnBrk="0" hangingPunct="0">
              <a:defRPr>
                <a:solidFill>
                  <a:schemeClr val="tx1"/>
                </a:solidFill>
                <a:latin typeface="Arial" charset="0"/>
                <a:ea typeface="宋体" pitchFamily="2" charset="-122"/>
              </a:defRPr>
            </a:lvl3pPr>
            <a:lvl4pPr marL="1600200" indent="-228600" eaLnBrk="0" hangingPunct="0">
              <a:defRPr>
                <a:solidFill>
                  <a:schemeClr val="tx1"/>
                </a:solidFill>
                <a:latin typeface="Arial" charset="0"/>
                <a:ea typeface="宋体" pitchFamily="2" charset="-122"/>
              </a:defRPr>
            </a:lvl4pPr>
            <a:lvl5pPr marL="2057400" indent="-228600" eaLnBrk="0" hangingPunct="0">
              <a:defRPr>
                <a:solidFill>
                  <a:schemeClr val="tx1"/>
                </a:solidFill>
                <a:latin typeface="Arial" charset="0"/>
                <a:ea typeface="宋体" pitchFamily="2" charset="-122"/>
              </a:defRPr>
            </a:lvl5pPr>
            <a:lvl6pPr marL="2514600" indent="-228600" eaLnBrk="0" fontAlgn="base" hangingPunct="0">
              <a:spcBef>
                <a:spcPct val="0"/>
              </a:spcBef>
              <a:spcAft>
                <a:spcPct val="0"/>
              </a:spcAft>
              <a:defRPr>
                <a:solidFill>
                  <a:schemeClr val="tx1"/>
                </a:solidFill>
                <a:latin typeface="Arial" charset="0"/>
                <a:ea typeface="宋体" pitchFamily="2" charset="-122"/>
              </a:defRPr>
            </a:lvl6pPr>
            <a:lvl7pPr marL="2971800" indent="-228600" eaLnBrk="0" fontAlgn="base" hangingPunct="0">
              <a:spcBef>
                <a:spcPct val="0"/>
              </a:spcBef>
              <a:spcAft>
                <a:spcPct val="0"/>
              </a:spcAft>
              <a:defRPr>
                <a:solidFill>
                  <a:schemeClr val="tx1"/>
                </a:solidFill>
                <a:latin typeface="Arial" charset="0"/>
                <a:ea typeface="宋体" pitchFamily="2" charset="-122"/>
              </a:defRPr>
            </a:lvl7pPr>
            <a:lvl8pPr marL="3429000" indent="-228600" eaLnBrk="0" fontAlgn="base" hangingPunct="0">
              <a:spcBef>
                <a:spcPct val="0"/>
              </a:spcBef>
              <a:spcAft>
                <a:spcPct val="0"/>
              </a:spcAft>
              <a:defRPr>
                <a:solidFill>
                  <a:schemeClr val="tx1"/>
                </a:solidFill>
                <a:latin typeface="Arial" charset="0"/>
                <a:ea typeface="宋体" pitchFamily="2" charset="-122"/>
              </a:defRPr>
            </a:lvl8pPr>
            <a:lvl9pPr marL="3886200" indent="-228600" eaLnBrk="0" fontAlgn="base" hangingPunct="0">
              <a:spcBef>
                <a:spcPct val="0"/>
              </a:spcBef>
              <a:spcAft>
                <a:spcPct val="0"/>
              </a:spcAft>
              <a:defRPr>
                <a:solidFill>
                  <a:schemeClr val="tx1"/>
                </a:solidFill>
                <a:latin typeface="Arial" charset="0"/>
                <a:ea typeface="宋体" pitchFamily="2" charset="-122"/>
              </a:defRPr>
            </a:lvl9pPr>
          </a:lstStyle>
          <a:p>
            <a:pPr eaLnBrk="1" hangingPunct="1"/>
            <a:r>
              <a:rPr lang="zh-CN" altLang="en-US" sz="2800">
                <a:latin typeface="华文隶书" pitchFamily="2" charset="-122"/>
                <a:ea typeface="华文隶书" pitchFamily="2" charset="-122"/>
              </a:rPr>
              <a:t>李春光</a:t>
            </a:r>
          </a:p>
        </p:txBody>
      </p:sp>
    </p:spTree>
  </p:cSld>
  <p:clrMapOvr>
    <a:masterClrMapping/>
  </p:clrMapOvr>
  <p:transition spd="med">
    <p:random/>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AutoShape 6"/>
          <p:cNvSpPr>
            <a:spLocks noChangeArrowheads="1"/>
          </p:cNvSpPr>
          <p:nvPr/>
        </p:nvSpPr>
        <p:spPr bwMode="gray">
          <a:xfrm>
            <a:off x="374650" y="11464"/>
            <a:ext cx="4984750" cy="641350"/>
          </a:xfrm>
          <a:prstGeom prst="roundRect">
            <a:avLst>
              <a:gd name="adj" fmla="val 16667"/>
            </a:avLst>
          </a:prstGeom>
          <a:gradFill rotWithShape="1">
            <a:gsLst>
              <a:gs pos="0">
                <a:srgbClr val="B2B2B2"/>
              </a:gs>
              <a:gs pos="50000">
                <a:srgbClr val="FFFFFF"/>
              </a:gs>
              <a:gs pos="100000">
                <a:srgbClr val="B2B2B2"/>
              </a:gs>
            </a:gsLst>
            <a:lin ang="5400000" scaled="1"/>
          </a:gradFill>
          <a:ln w="38100" algn="ctr">
            <a:solidFill>
              <a:srgbClr val="EAEAEA"/>
            </a:solidFill>
            <a:round/>
            <a:headEnd/>
            <a:tailEnd/>
          </a:ln>
        </p:spPr>
        <p:txBody>
          <a:bodyPr wrap="none" anchor="ctr"/>
          <a:lstStyle/>
          <a:p>
            <a:endParaRPr lang="zh-CN" altLang="en-US"/>
          </a:p>
        </p:txBody>
      </p:sp>
      <p:sp>
        <p:nvSpPr>
          <p:cNvPr id="7" name="矩形 6"/>
          <p:cNvSpPr/>
          <p:nvPr/>
        </p:nvSpPr>
        <p:spPr>
          <a:xfrm>
            <a:off x="439388" y="68039"/>
            <a:ext cx="5021612" cy="584775"/>
          </a:xfrm>
          <a:prstGeom prst="rect">
            <a:avLst/>
          </a:prstGeom>
        </p:spPr>
        <p:txBody>
          <a:bodyPr wrap="square">
            <a:spAutoFit/>
          </a:bodyPr>
          <a:lstStyle/>
          <a:p>
            <a:pPr>
              <a:defRPr/>
            </a:pPr>
            <a:r>
              <a:rPr lang="zh-CN" altLang="en-US" sz="3200" b="1" spc="300" dirty="0" smtClean="0">
                <a:ln w="11430" cmpd="sng">
                  <a:solidFill>
                    <a:schemeClr val="accent1">
                      <a:tint val="10000"/>
                    </a:schemeClr>
                  </a:solidFill>
                  <a:prstDash val="solid"/>
                  <a:miter lim="800000"/>
                </a:ln>
                <a:solidFill>
                  <a:srgbClr val="FF0000"/>
                </a:solidFill>
                <a:effectLst>
                  <a:glow rad="45500">
                    <a:schemeClr val="accent1">
                      <a:satMod val="220000"/>
                      <a:alpha val="35000"/>
                    </a:schemeClr>
                  </a:glow>
                </a:effectLst>
                <a:latin typeface="微软雅黑" pitchFamily="34" charset="-122"/>
                <a:ea typeface="微软雅黑" pitchFamily="34" charset="-122"/>
                <a:cs typeface="宋体" pitchFamily="2" charset="-122"/>
              </a:rPr>
              <a:t>应用潜力分析</a:t>
            </a:r>
            <a:endParaRPr lang="zh-CN" altLang="en-US" b="1" spc="300" dirty="0">
              <a:ln w="11430" cmpd="sng">
                <a:solidFill>
                  <a:schemeClr val="accent1">
                    <a:tint val="10000"/>
                  </a:schemeClr>
                </a:solidFill>
                <a:prstDash val="solid"/>
                <a:miter lim="800000"/>
              </a:ln>
              <a:solidFill>
                <a:srgbClr val="FF0000"/>
              </a:solidFill>
              <a:effectLst>
                <a:glow rad="45500">
                  <a:schemeClr val="accent1">
                    <a:satMod val="220000"/>
                    <a:alpha val="35000"/>
                  </a:schemeClr>
                </a:glow>
              </a:effectLst>
              <a:latin typeface="微软雅黑" pitchFamily="34" charset="-122"/>
              <a:ea typeface="微软雅黑" pitchFamily="34" charset="-122"/>
              <a:cs typeface="宋体" pitchFamily="2" charset="-122"/>
            </a:endParaRPr>
          </a:p>
        </p:txBody>
      </p:sp>
      <p:sp>
        <p:nvSpPr>
          <p:cNvPr id="9" name="矩形 8"/>
          <p:cNvSpPr/>
          <p:nvPr/>
        </p:nvSpPr>
        <p:spPr>
          <a:xfrm>
            <a:off x="723900" y="1277141"/>
            <a:ext cx="8045450" cy="4154984"/>
          </a:xfrm>
          <a:prstGeom prst="rect">
            <a:avLst/>
          </a:prstGeom>
        </p:spPr>
        <p:txBody>
          <a:bodyPr wrap="square">
            <a:spAutoFit/>
          </a:bodyPr>
          <a:lstStyle/>
          <a:p>
            <a:r>
              <a:rPr lang="zh-CN" altLang="zh-CN" sz="2400" dirty="0"/>
              <a:t>根据上述结果，可以得出污水厂采用沼气热电联产的发电量为</a:t>
            </a:r>
            <a:r>
              <a:rPr lang="en-US" altLang="zh-CN" sz="2400" dirty="0"/>
              <a:t>5.43~6.79 W/m</a:t>
            </a:r>
            <a:r>
              <a:rPr lang="en-US" altLang="zh-CN" sz="2400" baseline="30000" dirty="0"/>
              <a:t>3</a:t>
            </a:r>
            <a:r>
              <a:rPr lang="zh-CN" altLang="zh-CN" sz="2400" dirty="0"/>
              <a:t>处理水量，产热量为</a:t>
            </a:r>
            <a:r>
              <a:rPr lang="en-US" altLang="zh-CN" sz="2400" dirty="0"/>
              <a:t>500~800 Btu/m</a:t>
            </a:r>
            <a:r>
              <a:rPr lang="en-US" altLang="zh-CN" sz="2400" baseline="30000" dirty="0"/>
              <a:t>3</a:t>
            </a:r>
            <a:r>
              <a:rPr lang="zh-CN" altLang="zh-CN" sz="2400" dirty="0"/>
              <a:t>处理水量。因此，研究认为，美国有厌氧消化系统而未采用热电联产的</a:t>
            </a:r>
            <a:r>
              <a:rPr lang="en-US" altLang="zh-CN" sz="2400" dirty="0"/>
              <a:t>1,351</a:t>
            </a:r>
            <a:r>
              <a:rPr lang="zh-CN" altLang="zh-CN" sz="2400" dirty="0"/>
              <a:t>座规模大于</a:t>
            </a:r>
            <a:r>
              <a:rPr lang="en-US" altLang="zh-CN" sz="2400" dirty="0"/>
              <a:t>1 MGD</a:t>
            </a:r>
            <a:r>
              <a:rPr lang="zh-CN" altLang="zh-CN" sz="2400" dirty="0"/>
              <a:t>的污水厂，如果都采用热电联产系统，可以发电</a:t>
            </a:r>
            <a:r>
              <a:rPr lang="en-US" altLang="zh-CN" sz="2400" dirty="0"/>
              <a:t>411 MW</a:t>
            </a:r>
            <a:r>
              <a:rPr lang="zh-CN" altLang="zh-CN" sz="2400" dirty="0"/>
              <a:t>，并回收</a:t>
            </a:r>
            <a:r>
              <a:rPr lang="en-US" altLang="zh-CN" sz="2400" dirty="0"/>
              <a:t>37,908 </a:t>
            </a:r>
            <a:r>
              <a:rPr lang="en-US" altLang="zh-CN" sz="2400" dirty="0" err="1"/>
              <a:t>MMBtu</a:t>
            </a:r>
            <a:r>
              <a:rPr lang="en-US" altLang="zh-CN" sz="2400" dirty="0"/>
              <a:t>/d</a:t>
            </a:r>
            <a:r>
              <a:rPr lang="zh-CN" altLang="zh-CN" sz="2400" dirty="0"/>
              <a:t>的热能。</a:t>
            </a:r>
          </a:p>
          <a:p>
            <a:r>
              <a:rPr lang="zh-CN" altLang="zh-CN" sz="2400" dirty="0"/>
              <a:t>同时，根据美国国家电网统计的数据，电网中采用化石燃料发电的二氧化碳排放量为</a:t>
            </a:r>
            <a:r>
              <a:rPr lang="en-US" altLang="zh-CN" sz="2400" dirty="0"/>
              <a:t>843.75 kg/</a:t>
            </a:r>
            <a:r>
              <a:rPr lang="en-US" altLang="zh-CN" sz="2400" dirty="0" err="1"/>
              <a:t>MWh</a:t>
            </a:r>
            <a:r>
              <a:rPr lang="zh-CN" altLang="zh-CN" sz="2400" dirty="0"/>
              <a:t>，因此上述沼气热电联产</a:t>
            </a:r>
            <a:r>
              <a:rPr lang="en-US" altLang="zh-CN" sz="2400" dirty="0"/>
              <a:t>411MW</a:t>
            </a:r>
            <a:r>
              <a:rPr lang="zh-CN" altLang="zh-CN" sz="2400" dirty="0"/>
              <a:t>机组如果全年运行，每年可以减少</a:t>
            </a:r>
            <a:r>
              <a:rPr lang="en-US" altLang="zh-CN" sz="2400" dirty="0"/>
              <a:t>3,040,726</a:t>
            </a:r>
            <a:r>
              <a:rPr lang="zh-CN" altLang="zh-CN" sz="2400" dirty="0"/>
              <a:t>标准吨的</a:t>
            </a:r>
            <a:r>
              <a:rPr lang="en-US" altLang="zh-CN" sz="2400" dirty="0"/>
              <a:t>CO</a:t>
            </a:r>
            <a:r>
              <a:rPr lang="en-US" altLang="zh-CN" sz="2400" baseline="-25000" dirty="0"/>
              <a:t>2</a:t>
            </a:r>
            <a:r>
              <a:rPr lang="zh-CN" altLang="zh-CN" sz="2400" dirty="0"/>
              <a:t>排放，相当于</a:t>
            </a:r>
            <a:r>
              <a:rPr lang="en-US" altLang="zh-CN" sz="2400" dirty="0"/>
              <a:t>596,052</a:t>
            </a:r>
            <a:r>
              <a:rPr lang="zh-CN" altLang="zh-CN" sz="2400" dirty="0"/>
              <a:t>量家用机动小汽车的排放量。</a:t>
            </a:r>
            <a:endParaRPr lang="zh-CN" altLang="en-US" sz="2400" b="1" dirty="0"/>
          </a:p>
        </p:txBody>
      </p:sp>
    </p:spTree>
    <p:extLst>
      <p:ext uri="{BB962C8B-B14F-4D97-AF65-F5344CB8AC3E}">
        <p14:creationId xmlns:p14="http://schemas.microsoft.com/office/powerpoint/2010/main" val="2520722534"/>
      </p:ext>
    </p:extLst>
  </p:cSld>
  <p:clrMapOvr>
    <a:masterClrMapping/>
  </p:clrMapOvr>
  <p:transition spd="med">
    <p:random/>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AutoShape 6"/>
          <p:cNvSpPr>
            <a:spLocks noChangeArrowheads="1"/>
          </p:cNvSpPr>
          <p:nvPr/>
        </p:nvSpPr>
        <p:spPr bwMode="gray">
          <a:xfrm>
            <a:off x="158750" y="10889"/>
            <a:ext cx="4984750" cy="641350"/>
          </a:xfrm>
          <a:prstGeom prst="roundRect">
            <a:avLst>
              <a:gd name="adj" fmla="val 16667"/>
            </a:avLst>
          </a:prstGeom>
          <a:gradFill rotWithShape="1">
            <a:gsLst>
              <a:gs pos="0">
                <a:srgbClr val="B2B2B2"/>
              </a:gs>
              <a:gs pos="50000">
                <a:srgbClr val="FFFFFF"/>
              </a:gs>
              <a:gs pos="100000">
                <a:srgbClr val="B2B2B2"/>
              </a:gs>
            </a:gsLst>
            <a:lin ang="5400000" scaled="1"/>
          </a:gradFill>
          <a:ln w="38100" algn="ctr">
            <a:solidFill>
              <a:srgbClr val="EAEAEA"/>
            </a:solidFill>
            <a:round/>
            <a:headEnd/>
            <a:tailEnd/>
          </a:ln>
        </p:spPr>
        <p:txBody>
          <a:bodyPr wrap="none" anchor="ctr"/>
          <a:lstStyle/>
          <a:p>
            <a:endParaRPr lang="zh-CN" altLang="en-US"/>
          </a:p>
        </p:txBody>
      </p:sp>
      <p:graphicFrame>
        <p:nvGraphicFramePr>
          <p:cNvPr id="2" name="表格 1"/>
          <p:cNvGraphicFramePr>
            <a:graphicFrameLocks noGrp="1"/>
          </p:cNvGraphicFramePr>
          <p:nvPr>
            <p:extLst>
              <p:ext uri="{D42A27DB-BD31-4B8C-83A1-F6EECF244321}">
                <p14:modId xmlns:p14="http://schemas.microsoft.com/office/powerpoint/2010/main" val="2058540994"/>
              </p:ext>
            </p:extLst>
          </p:nvPr>
        </p:nvGraphicFramePr>
        <p:xfrm>
          <a:off x="850902" y="1982170"/>
          <a:ext cx="8049680" cy="3573146"/>
        </p:xfrm>
        <a:graphic>
          <a:graphicData uri="http://schemas.openxmlformats.org/drawingml/2006/table">
            <a:tbl>
              <a:tblPr firstRow="1" bandRow="1">
                <a:tableStyleId>{5C22544A-7EE6-4342-B048-85BDC9FD1C3A}</a:tableStyleId>
              </a:tblPr>
              <a:tblGrid>
                <a:gridCol w="1609936"/>
                <a:gridCol w="1609936"/>
                <a:gridCol w="1609936"/>
                <a:gridCol w="1609936"/>
                <a:gridCol w="1609936"/>
              </a:tblGrid>
              <a:tr h="506413">
                <a:tc>
                  <a:txBody>
                    <a:bodyPr/>
                    <a:lstStyle/>
                    <a:p>
                      <a:r>
                        <a:rPr lang="zh-CN" altLang="en-US" dirty="0" smtClean="0"/>
                        <a:t>项目</a:t>
                      </a:r>
                      <a:endParaRPr lang="zh-CN" altLang="en-US" dirty="0"/>
                    </a:p>
                  </a:txBody>
                  <a:tcPr/>
                </a:tc>
                <a:tc>
                  <a:txBody>
                    <a:bodyPr/>
                    <a:lstStyle/>
                    <a:p>
                      <a:r>
                        <a:rPr lang="zh-CN" altLang="en-US" dirty="0" smtClean="0"/>
                        <a:t>往复式发动机系统</a:t>
                      </a:r>
                      <a:endParaRPr lang="zh-CN" altLang="en-US" dirty="0"/>
                    </a:p>
                  </a:txBody>
                  <a:tcPr/>
                </a:tc>
                <a:tc>
                  <a:txBody>
                    <a:bodyPr/>
                    <a:lstStyle/>
                    <a:p>
                      <a:r>
                        <a:rPr lang="zh-CN" altLang="en-US" dirty="0" smtClean="0"/>
                        <a:t>燃气轮机系统</a:t>
                      </a:r>
                      <a:endParaRPr lang="zh-CN" altLang="en-US" dirty="0"/>
                    </a:p>
                  </a:txBody>
                  <a:tcPr/>
                </a:tc>
                <a:tc>
                  <a:txBody>
                    <a:bodyPr/>
                    <a:lstStyle/>
                    <a:p>
                      <a:r>
                        <a:rPr lang="zh-CN" altLang="en-US" dirty="0" smtClean="0"/>
                        <a:t>微型燃气轮机系统</a:t>
                      </a:r>
                      <a:endParaRPr lang="zh-CN" altLang="en-US" dirty="0"/>
                    </a:p>
                  </a:txBody>
                  <a:tcPr/>
                </a:tc>
                <a:tc>
                  <a:txBody>
                    <a:bodyPr/>
                    <a:lstStyle/>
                    <a:p>
                      <a:r>
                        <a:rPr lang="zh-CN" altLang="en-US" dirty="0" smtClean="0"/>
                        <a:t>燃料电池</a:t>
                      </a:r>
                      <a:endParaRPr lang="zh-CN" altLang="en-US" dirty="0"/>
                    </a:p>
                  </a:txBody>
                  <a:tcPr/>
                </a:tc>
              </a:tr>
              <a:tr h="506413">
                <a:tc>
                  <a:txBody>
                    <a:bodyPr/>
                    <a:lstStyle/>
                    <a:p>
                      <a:r>
                        <a:rPr lang="zh-CN" altLang="en-US" dirty="0" smtClean="0"/>
                        <a:t>技术成熟度</a:t>
                      </a:r>
                      <a:endParaRPr lang="zh-CN" altLang="en-US" dirty="0"/>
                    </a:p>
                  </a:txBody>
                  <a:tcPr/>
                </a:tc>
                <a:tc>
                  <a:txBody>
                    <a:bodyPr/>
                    <a:lstStyle/>
                    <a:p>
                      <a:r>
                        <a:rPr lang="zh-CN" altLang="en-US" dirty="0" smtClean="0"/>
                        <a:t>成熟</a:t>
                      </a:r>
                      <a:endParaRPr lang="zh-CN" altLang="en-US" dirty="0"/>
                    </a:p>
                  </a:txBody>
                  <a:tcPr/>
                </a:tc>
                <a:tc>
                  <a:txBody>
                    <a:bodyPr/>
                    <a:lstStyle/>
                    <a:p>
                      <a:r>
                        <a:rPr lang="zh-CN" altLang="en-US" dirty="0" smtClean="0"/>
                        <a:t>成熟</a:t>
                      </a:r>
                      <a:endParaRPr lang="zh-CN" altLang="en-US" dirty="0"/>
                    </a:p>
                  </a:txBody>
                  <a:tcPr/>
                </a:tc>
                <a:tc>
                  <a:txBody>
                    <a:bodyPr/>
                    <a:lstStyle/>
                    <a:p>
                      <a:r>
                        <a:rPr lang="zh-CN" altLang="en-US" dirty="0" smtClean="0"/>
                        <a:t>成熟</a:t>
                      </a:r>
                      <a:endParaRPr lang="zh-CN" altLang="en-US" dirty="0"/>
                    </a:p>
                  </a:txBody>
                  <a:tcPr/>
                </a:tc>
                <a:tc>
                  <a:txBody>
                    <a:bodyPr/>
                    <a:lstStyle/>
                    <a:p>
                      <a:r>
                        <a:rPr lang="zh-CN" altLang="en-US" dirty="0" smtClean="0"/>
                        <a:t>新兴技术</a:t>
                      </a:r>
                      <a:endParaRPr lang="zh-CN" altLang="en-US" dirty="0"/>
                    </a:p>
                  </a:txBody>
                  <a:tcPr/>
                </a:tc>
              </a:tr>
              <a:tr h="506413">
                <a:tc>
                  <a:txBody>
                    <a:bodyPr/>
                    <a:lstStyle/>
                    <a:p>
                      <a:r>
                        <a:rPr lang="zh-CN" altLang="en-US" dirty="0" smtClean="0"/>
                        <a:t>发电规模（</a:t>
                      </a:r>
                      <a:r>
                        <a:rPr lang="en-US" altLang="zh-CN" dirty="0" smtClean="0"/>
                        <a:t>kW</a:t>
                      </a:r>
                      <a:r>
                        <a:rPr lang="zh-CN" altLang="en-US" dirty="0" smtClean="0"/>
                        <a:t>）</a:t>
                      </a:r>
                      <a:endParaRPr lang="zh-CN" altLang="en-US" dirty="0"/>
                    </a:p>
                  </a:txBody>
                  <a:tcPr/>
                </a:tc>
                <a:tc>
                  <a:txBody>
                    <a:bodyPr/>
                    <a:lstStyle/>
                    <a:p>
                      <a:r>
                        <a:rPr lang="en-US" altLang="zh-CN" dirty="0" smtClean="0"/>
                        <a:t>3000~10000</a:t>
                      </a:r>
                      <a:endParaRPr lang="zh-CN" altLang="en-US" dirty="0"/>
                    </a:p>
                  </a:txBody>
                  <a:tcPr/>
                </a:tc>
                <a:tc>
                  <a:txBody>
                    <a:bodyPr/>
                    <a:lstStyle/>
                    <a:p>
                      <a:r>
                        <a:rPr lang="en-US" altLang="zh-CN" dirty="0" smtClean="0"/>
                        <a:t>1200~4700</a:t>
                      </a:r>
                      <a:endParaRPr lang="zh-CN" altLang="en-US" dirty="0"/>
                    </a:p>
                  </a:txBody>
                  <a:tcPr/>
                </a:tc>
                <a:tc>
                  <a:txBody>
                    <a:bodyPr/>
                    <a:lstStyle/>
                    <a:p>
                      <a:r>
                        <a:rPr lang="en-US" altLang="zh-CN" dirty="0" smtClean="0"/>
                        <a:t>30~250</a:t>
                      </a:r>
                      <a:endParaRPr lang="zh-CN" altLang="en-US" dirty="0"/>
                    </a:p>
                  </a:txBody>
                  <a:tcPr/>
                </a:tc>
                <a:tc>
                  <a:txBody>
                    <a:bodyPr/>
                    <a:lstStyle/>
                    <a:p>
                      <a:r>
                        <a:rPr lang="en-US" altLang="zh-CN" dirty="0" smtClean="0"/>
                        <a:t>210~1200</a:t>
                      </a:r>
                      <a:endParaRPr lang="zh-CN" altLang="en-US" dirty="0"/>
                    </a:p>
                  </a:txBody>
                  <a:tcPr/>
                </a:tc>
              </a:tr>
              <a:tr h="506413">
                <a:tc>
                  <a:txBody>
                    <a:bodyPr/>
                    <a:lstStyle/>
                    <a:p>
                      <a:r>
                        <a:rPr lang="zh-CN" altLang="en-US" dirty="0" smtClean="0"/>
                        <a:t>工程建设投资（</a:t>
                      </a:r>
                      <a:r>
                        <a:rPr lang="en-US" altLang="zh-CN" dirty="0" smtClean="0"/>
                        <a:t>$/kW)</a:t>
                      </a:r>
                      <a:endParaRPr lang="zh-CN" altLang="en-US" dirty="0"/>
                    </a:p>
                  </a:txBody>
                  <a:tcPr/>
                </a:tc>
                <a:tc>
                  <a:txBody>
                    <a:bodyPr/>
                    <a:lstStyle/>
                    <a:p>
                      <a:r>
                        <a:rPr lang="en-US" altLang="zh-CN" dirty="0" smtClean="0"/>
                        <a:t>2500~4000</a:t>
                      </a:r>
                      <a:endParaRPr lang="zh-CN" altLang="en-US" dirty="0"/>
                    </a:p>
                  </a:txBody>
                  <a:tcPr/>
                </a:tc>
                <a:tc>
                  <a:txBody>
                    <a:bodyPr/>
                    <a:lstStyle/>
                    <a:p>
                      <a:r>
                        <a:rPr lang="en-US" altLang="zh-CN" dirty="0" smtClean="0"/>
                        <a:t>1800~2800</a:t>
                      </a:r>
                      <a:endParaRPr lang="zh-CN" altLang="en-US" dirty="0"/>
                    </a:p>
                  </a:txBody>
                  <a:tcPr/>
                </a:tc>
                <a:tc>
                  <a:txBody>
                    <a:bodyPr/>
                    <a:lstStyle/>
                    <a:p>
                      <a:r>
                        <a:rPr lang="en-US" altLang="zh-CN" dirty="0" smtClean="0"/>
                        <a:t>3000~5000</a:t>
                      </a:r>
                      <a:endParaRPr lang="zh-CN" altLang="en-US" dirty="0"/>
                    </a:p>
                  </a:txBody>
                  <a:tcPr/>
                </a:tc>
                <a:tc>
                  <a:txBody>
                    <a:bodyPr/>
                    <a:lstStyle/>
                    <a:p>
                      <a:r>
                        <a:rPr lang="en-US" altLang="zh-CN" dirty="0" smtClean="0"/>
                        <a:t>5000~6000</a:t>
                      </a:r>
                      <a:endParaRPr lang="zh-CN" altLang="en-US" dirty="0"/>
                    </a:p>
                  </a:txBody>
                  <a:tcPr/>
                </a:tc>
              </a:tr>
              <a:tr h="506413">
                <a:tc>
                  <a:txBody>
                    <a:bodyPr/>
                    <a:lstStyle/>
                    <a:p>
                      <a:r>
                        <a:rPr lang="zh-CN" altLang="en-US" dirty="0" smtClean="0"/>
                        <a:t>维护费用</a:t>
                      </a:r>
                      <a:r>
                        <a:rPr lang="en-US" altLang="zh-CN" dirty="0" smtClean="0"/>
                        <a:t>($/kWh)</a:t>
                      </a:r>
                      <a:endParaRPr lang="zh-CN" altLang="en-US" dirty="0"/>
                    </a:p>
                  </a:txBody>
                  <a:tcPr/>
                </a:tc>
                <a:tc>
                  <a:txBody>
                    <a:bodyPr/>
                    <a:lstStyle/>
                    <a:p>
                      <a:r>
                        <a:rPr lang="en-US" altLang="zh-CN" dirty="0" smtClean="0"/>
                        <a:t>0.01~0.025</a:t>
                      </a:r>
                      <a:endParaRPr lang="zh-CN" altLang="en-US" dirty="0"/>
                    </a:p>
                  </a:txBody>
                  <a:tcPr/>
                </a:tc>
                <a:tc>
                  <a:txBody>
                    <a:bodyPr/>
                    <a:lstStyle/>
                    <a:p>
                      <a:r>
                        <a:rPr lang="en-US" altLang="zh-CN" dirty="0" smtClean="0"/>
                        <a:t>0.008~0.014</a:t>
                      </a:r>
                      <a:endParaRPr lang="zh-CN" altLang="en-US" dirty="0"/>
                    </a:p>
                  </a:txBody>
                  <a:tcPr/>
                </a:tc>
                <a:tc>
                  <a:txBody>
                    <a:bodyPr/>
                    <a:lstStyle/>
                    <a:p>
                      <a:r>
                        <a:rPr lang="en-US" altLang="zh-CN" dirty="0" smtClean="0"/>
                        <a:t>0.012~0.025</a:t>
                      </a:r>
                      <a:endParaRPr lang="zh-CN" altLang="en-US" dirty="0"/>
                    </a:p>
                  </a:txBody>
                  <a:tcPr/>
                </a:tc>
                <a:tc>
                  <a:txBody>
                    <a:bodyPr/>
                    <a:lstStyle/>
                    <a:p>
                      <a:r>
                        <a:rPr lang="en-US" altLang="zh-CN" dirty="0" smtClean="0"/>
                        <a:t>0.06~0.09</a:t>
                      </a:r>
                      <a:endParaRPr lang="zh-CN" altLang="en-US" dirty="0"/>
                    </a:p>
                  </a:txBody>
                  <a:tcPr/>
                </a:tc>
              </a:tr>
              <a:tr h="506413">
                <a:tc>
                  <a:txBody>
                    <a:bodyPr/>
                    <a:lstStyle/>
                    <a:p>
                      <a:r>
                        <a:rPr lang="zh-CN" altLang="en-US" dirty="0" smtClean="0"/>
                        <a:t>进气处理要求</a:t>
                      </a:r>
                      <a:endParaRPr lang="zh-CN" altLang="en-US" dirty="0"/>
                    </a:p>
                  </a:txBody>
                  <a:tcPr/>
                </a:tc>
                <a:tc>
                  <a:txBody>
                    <a:bodyPr/>
                    <a:lstStyle/>
                    <a:p>
                      <a:r>
                        <a:rPr lang="zh-CN" altLang="en-US" dirty="0" smtClean="0"/>
                        <a:t>中等</a:t>
                      </a:r>
                      <a:endParaRPr lang="zh-CN" altLang="en-US" dirty="0"/>
                    </a:p>
                  </a:txBody>
                  <a:tcPr/>
                </a:tc>
                <a:tc>
                  <a:txBody>
                    <a:bodyPr/>
                    <a:lstStyle/>
                    <a:p>
                      <a:r>
                        <a:rPr lang="zh-CN" altLang="en-US" dirty="0" smtClean="0"/>
                        <a:t>低</a:t>
                      </a:r>
                      <a:endParaRPr lang="zh-CN" altLang="en-US" dirty="0"/>
                    </a:p>
                  </a:txBody>
                  <a:tcPr/>
                </a:tc>
                <a:tc>
                  <a:txBody>
                    <a:bodyPr/>
                    <a:lstStyle/>
                    <a:p>
                      <a:r>
                        <a:rPr lang="zh-CN" altLang="en-US" dirty="0" smtClean="0"/>
                        <a:t>高</a:t>
                      </a:r>
                      <a:endParaRPr lang="zh-CN" altLang="en-US" dirty="0"/>
                    </a:p>
                  </a:txBody>
                  <a:tcPr/>
                </a:tc>
                <a:tc>
                  <a:txBody>
                    <a:bodyPr/>
                    <a:lstStyle/>
                    <a:p>
                      <a:r>
                        <a:rPr lang="zh-CN" altLang="en-US" dirty="0" smtClean="0"/>
                        <a:t>高</a:t>
                      </a:r>
                      <a:endParaRPr lang="zh-CN" altLang="en-US" dirty="0"/>
                    </a:p>
                  </a:txBody>
                  <a:tcPr/>
                </a:tc>
              </a:tr>
            </a:tbl>
          </a:graphicData>
        </a:graphic>
      </p:graphicFrame>
      <p:sp>
        <p:nvSpPr>
          <p:cNvPr id="7" name="矩形 6"/>
          <p:cNvSpPr/>
          <p:nvPr/>
        </p:nvSpPr>
        <p:spPr>
          <a:xfrm>
            <a:off x="248888" y="10889"/>
            <a:ext cx="5021612" cy="584775"/>
          </a:xfrm>
          <a:prstGeom prst="rect">
            <a:avLst/>
          </a:prstGeom>
        </p:spPr>
        <p:txBody>
          <a:bodyPr wrap="square">
            <a:spAutoFit/>
          </a:bodyPr>
          <a:lstStyle/>
          <a:p>
            <a:pPr>
              <a:defRPr/>
            </a:pPr>
            <a:r>
              <a:rPr lang="zh-CN" altLang="en-US" sz="3200" b="1" spc="300" dirty="0" smtClean="0">
                <a:ln w="11430" cmpd="sng">
                  <a:solidFill>
                    <a:schemeClr val="accent1">
                      <a:tint val="10000"/>
                    </a:schemeClr>
                  </a:solidFill>
                  <a:prstDash val="solid"/>
                  <a:miter lim="800000"/>
                </a:ln>
                <a:solidFill>
                  <a:srgbClr val="FF0000"/>
                </a:solidFill>
                <a:effectLst>
                  <a:glow rad="45500">
                    <a:schemeClr val="accent1">
                      <a:satMod val="220000"/>
                      <a:alpha val="35000"/>
                    </a:schemeClr>
                  </a:glow>
                </a:effectLst>
                <a:latin typeface="微软雅黑" pitchFamily="34" charset="-122"/>
                <a:ea typeface="微软雅黑" pitchFamily="34" charset="-122"/>
                <a:cs typeface="宋体" pitchFamily="2" charset="-122"/>
              </a:rPr>
              <a:t>技术经济比较</a:t>
            </a:r>
            <a:endParaRPr lang="zh-CN" altLang="en-US" b="1" spc="300" dirty="0">
              <a:ln w="11430" cmpd="sng">
                <a:solidFill>
                  <a:schemeClr val="accent1">
                    <a:tint val="10000"/>
                  </a:schemeClr>
                </a:solidFill>
                <a:prstDash val="solid"/>
                <a:miter lim="800000"/>
              </a:ln>
              <a:solidFill>
                <a:srgbClr val="FF0000"/>
              </a:solidFill>
              <a:effectLst>
                <a:glow rad="45500">
                  <a:schemeClr val="accent1">
                    <a:satMod val="220000"/>
                    <a:alpha val="35000"/>
                  </a:schemeClr>
                </a:glow>
              </a:effectLst>
              <a:latin typeface="微软雅黑" pitchFamily="34" charset="-122"/>
              <a:ea typeface="微软雅黑" pitchFamily="34" charset="-122"/>
              <a:cs typeface="宋体" pitchFamily="2" charset="-122"/>
            </a:endParaRPr>
          </a:p>
        </p:txBody>
      </p:sp>
      <p:sp>
        <p:nvSpPr>
          <p:cNvPr id="5" name="矩形 4"/>
          <p:cNvSpPr/>
          <p:nvPr/>
        </p:nvSpPr>
        <p:spPr>
          <a:xfrm>
            <a:off x="635000" y="781841"/>
            <a:ext cx="8045450" cy="1200329"/>
          </a:xfrm>
          <a:prstGeom prst="rect">
            <a:avLst/>
          </a:prstGeom>
        </p:spPr>
        <p:txBody>
          <a:bodyPr wrap="square">
            <a:spAutoFit/>
          </a:bodyPr>
          <a:lstStyle/>
          <a:p>
            <a:r>
              <a:rPr lang="zh-CN" altLang="zh-CN" sz="2400" dirty="0"/>
              <a:t>假定全国平均工业天然气用气价格为</a:t>
            </a:r>
            <a:r>
              <a:rPr lang="en-US" altLang="zh-CN" sz="2400" dirty="0"/>
              <a:t>0.19</a:t>
            </a:r>
            <a:r>
              <a:rPr lang="zh-CN" altLang="zh-CN" sz="2400" dirty="0"/>
              <a:t>美元</a:t>
            </a:r>
            <a:r>
              <a:rPr lang="en-US" altLang="zh-CN" sz="2400" dirty="0"/>
              <a:t>/ m</a:t>
            </a:r>
            <a:r>
              <a:rPr lang="en-US" altLang="zh-CN" sz="2400" baseline="30000" dirty="0"/>
              <a:t>3</a:t>
            </a:r>
            <a:r>
              <a:rPr lang="zh-CN" altLang="zh-CN" sz="2400" dirty="0"/>
              <a:t>，沼气热电联产发电量采用</a:t>
            </a:r>
            <a:r>
              <a:rPr lang="en-US" altLang="zh-CN" sz="2400" dirty="0"/>
              <a:t>6.79 W/m</a:t>
            </a:r>
            <a:r>
              <a:rPr lang="en-US" altLang="zh-CN" sz="2400" baseline="30000" dirty="0"/>
              <a:t>3</a:t>
            </a:r>
            <a:r>
              <a:rPr lang="zh-CN" altLang="zh-CN" sz="2400" dirty="0"/>
              <a:t>，项目生命周期按</a:t>
            </a:r>
            <a:r>
              <a:rPr lang="en-US" altLang="zh-CN" sz="2400" dirty="0"/>
              <a:t>20</a:t>
            </a:r>
            <a:r>
              <a:rPr lang="zh-CN" altLang="zh-CN" sz="2400" dirty="0"/>
              <a:t>年计，贷款利率</a:t>
            </a:r>
            <a:r>
              <a:rPr lang="en-US" altLang="zh-CN" sz="2400" dirty="0"/>
              <a:t>5%</a:t>
            </a:r>
            <a:r>
              <a:rPr lang="zh-CN" altLang="zh-CN" sz="2400" dirty="0" smtClean="0"/>
              <a:t>。以</a:t>
            </a:r>
            <a:r>
              <a:rPr lang="zh-CN" altLang="en-US" sz="2400" dirty="0" smtClean="0"/>
              <a:t>下</a:t>
            </a:r>
            <a:r>
              <a:rPr lang="zh-CN" altLang="zh-CN" sz="2400" dirty="0" smtClean="0"/>
              <a:t>费用</a:t>
            </a:r>
            <a:r>
              <a:rPr lang="zh-CN" altLang="zh-CN" sz="2400" dirty="0"/>
              <a:t>均包括沼气预处理</a:t>
            </a:r>
            <a:r>
              <a:rPr lang="zh-CN" altLang="zh-CN" sz="2400" dirty="0" smtClean="0"/>
              <a:t>系统</a:t>
            </a:r>
            <a:r>
              <a:rPr lang="zh-CN" altLang="en-US" sz="2400" dirty="0" smtClean="0"/>
              <a:t>。</a:t>
            </a:r>
            <a:endParaRPr lang="zh-CN" altLang="en-US" sz="2400" b="1" dirty="0"/>
          </a:p>
        </p:txBody>
      </p:sp>
    </p:spTree>
    <p:extLst>
      <p:ext uri="{BB962C8B-B14F-4D97-AF65-F5344CB8AC3E}">
        <p14:creationId xmlns:p14="http://schemas.microsoft.com/office/powerpoint/2010/main" val="1504302593"/>
      </p:ext>
    </p:extLst>
  </p:cSld>
  <p:clrMapOvr>
    <a:masterClrMapping/>
  </p:clrMapOvr>
  <p:transition spd="med">
    <p:random/>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AutoShape 6"/>
          <p:cNvSpPr>
            <a:spLocks noChangeArrowheads="1"/>
          </p:cNvSpPr>
          <p:nvPr/>
        </p:nvSpPr>
        <p:spPr bwMode="gray">
          <a:xfrm>
            <a:off x="158750" y="10889"/>
            <a:ext cx="4984750" cy="641350"/>
          </a:xfrm>
          <a:prstGeom prst="roundRect">
            <a:avLst>
              <a:gd name="adj" fmla="val 16667"/>
            </a:avLst>
          </a:prstGeom>
          <a:gradFill rotWithShape="1">
            <a:gsLst>
              <a:gs pos="0">
                <a:srgbClr val="B2B2B2"/>
              </a:gs>
              <a:gs pos="50000">
                <a:srgbClr val="FFFFFF"/>
              </a:gs>
              <a:gs pos="100000">
                <a:srgbClr val="B2B2B2"/>
              </a:gs>
            </a:gsLst>
            <a:lin ang="5400000" scaled="1"/>
          </a:gradFill>
          <a:ln w="38100" algn="ctr">
            <a:solidFill>
              <a:srgbClr val="EAEAEA"/>
            </a:solidFill>
            <a:round/>
            <a:headEnd/>
            <a:tailEnd/>
          </a:ln>
        </p:spPr>
        <p:txBody>
          <a:bodyPr wrap="none" anchor="ctr"/>
          <a:lstStyle/>
          <a:p>
            <a:endParaRPr lang="zh-CN" altLang="en-US"/>
          </a:p>
        </p:txBody>
      </p:sp>
      <p:sp>
        <p:nvSpPr>
          <p:cNvPr id="7" name="矩形 6"/>
          <p:cNvSpPr/>
          <p:nvPr/>
        </p:nvSpPr>
        <p:spPr>
          <a:xfrm>
            <a:off x="248888" y="10889"/>
            <a:ext cx="5021612" cy="584775"/>
          </a:xfrm>
          <a:prstGeom prst="rect">
            <a:avLst/>
          </a:prstGeom>
        </p:spPr>
        <p:txBody>
          <a:bodyPr wrap="square">
            <a:spAutoFit/>
          </a:bodyPr>
          <a:lstStyle/>
          <a:p>
            <a:pPr>
              <a:defRPr/>
            </a:pPr>
            <a:r>
              <a:rPr lang="zh-CN" altLang="en-US" sz="3200" b="1" spc="300" dirty="0" smtClean="0">
                <a:ln w="11430" cmpd="sng">
                  <a:solidFill>
                    <a:schemeClr val="accent1">
                      <a:tint val="10000"/>
                    </a:schemeClr>
                  </a:solidFill>
                  <a:prstDash val="solid"/>
                  <a:miter lim="800000"/>
                </a:ln>
                <a:solidFill>
                  <a:srgbClr val="FF0000"/>
                </a:solidFill>
                <a:effectLst>
                  <a:glow rad="45500">
                    <a:schemeClr val="accent1">
                      <a:satMod val="220000"/>
                      <a:alpha val="35000"/>
                    </a:schemeClr>
                  </a:glow>
                </a:effectLst>
                <a:latin typeface="微软雅黑" pitchFamily="34" charset="-122"/>
                <a:ea typeface="微软雅黑" pitchFamily="34" charset="-122"/>
                <a:cs typeface="宋体" pitchFamily="2" charset="-122"/>
              </a:rPr>
              <a:t>技术经济比较</a:t>
            </a:r>
            <a:endParaRPr lang="zh-CN" altLang="en-US" b="1" spc="300" dirty="0">
              <a:ln w="11430" cmpd="sng">
                <a:solidFill>
                  <a:schemeClr val="accent1">
                    <a:tint val="10000"/>
                  </a:schemeClr>
                </a:solidFill>
                <a:prstDash val="solid"/>
                <a:miter lim="800000"/>
              </a:ln>
              <a:solidFill>
                <a:srgbClr val="FF0000"/>
              </a:solidFill>
              <a:effectLst>
                <a:glow rad="45500">
                  <a:schemeClr val="accent1">
                    <a:satMod val="220000"/>
                    <a:alpha val="35000"/>
                  </a:schemeClr>
                </a:glow>
              </a:effectLst>
              <a:latin typeface="微软雅黑" pitchFamily="34" charset="-122"/>
              <a:ea typeface="微软雅黑" pitchFamily="34" charset="-122"/>
              <a:cs typeface="宋体" pitchFamily="2" charset="-122"/>
            </a:endParaRPr>
          </a:p>
        </p:txBody>
      </p:sp>
      <p:sp>
        <p:nvSpPr>
          <p:cNvPr id="5" name="矩形 4"/>
          <p:cNvSpPr/>
          <p:nvPr/>
        </p:nvSpPr>
        <p:spPr>
          <a:xfrm>
            <a:off x="635000" y="781841"/>
            <a:ext cx="8045450" cy="4893647"/>
          </a:xfrm>
          <a:prstGeom prst="rect">
            <a:avLst/>
          </a:prstGeom>
        </p:spPr>
        <p:txBody>
          <a:bodyPr wrap="square">
            <a:spAutoFit/>
          </a:bodyPr>
          <a:lstStyle/>
          <a:p>
            <a:pPr marL="342900" indent="-342900">
              <a:buClr>
                <a:srgbClr val="FF0000"/>
              </a:buClr>
              <a:buFont typeface="Wingdings" pitchFamily="2" charset="2"/>
              <a:buChar char="p"/>
            </a:pPr>
            <a:r>
              <a:rPr lang="zh-CN" altLang="zh-CN" sz="2400" dirty="0" smtClean="0"/>
              <a:t>各种</a:t>
            </a:r>
            <a:r>
              <a:rPr lang="zh-CN" altLang="zh-CN" sz="2400" dirty="0"/>
              <a:t>规模的污水厂采用常用的热电联产系统发电成本，净成本为</a:t>
            </a:r>
            <a:r>
              <a:rPr lang="en-US" altLang="zh-CN" sz="2400" dirty="0"/>
              <a:t>0.032~0.083</a:t>
            </a:r>
            <a:r>
              <a:rPr lang="zh-CN" altLang="zh-CN" sz="2400" dirty="0"/>
              <a:t>美元</a:t>
            </a:r>
            <a:r>
              <a:rPr lang="en-US" altLang="zh-CN" sz="2400" dirty="0"/>
              <a:t>/kwh</a:t>
            </a:r>
            <a:r>
              <a:rPr lang="zh-CN" altLang="zh-CN" sz="2400" dirty="0"/>
              <a:t>，热电联产系统的规模越大，余热回收越多，发电成本越低</a:t>
            </a:r>
            <a:r>
              <a:rPr lang="zh-CN" altLang="zh-CN" sz="2400" dirty="0" smtClean="0"/>
              <a:t>。而</a:t>
            </a:r>
            <a:r>
              <a:rPr lang="zh-CN" altLang="zh-CN" sz="2400" dirty="0"/>
              <a:t>相对应的电网电价为</a:t>
            </a:r>
            <a:r>
              <a:rPr lang="en-US" altLang="zh-CN" sz="2400" dirty="0"/>
              <a:t>0.04~0.21</a:t>
            </a:r>
            <a:r>
              <a:rPr lang="zh-CN" altLang="zh-CN" sz="2400" dirty="0"/>
              <a:t>美元</a:t>
            </a:r>
            <a:r>
              <a:rPr lang="en-US" altLang="zh-CN" sz="2400" dirty="0"/>
              <a:t>/kwh</a:t>
            </a:r>
            <a:r>
              <a:rPr lang="zh-CN" altLang="zh-CN" sz="2400" dirty="0" smtClean="0"/>
              <a:t>。</a:t>
            </a:r>
            <a:endParaRPr lang="en-US" altLang="zh-CN" sz="2400" dirty="0" smtClean="0"/>
          </a:p>
          <a:p>
            <a:pPr marL="342900" indent="-342900">
              <a:buClr>
                <a:srgbClr val="FF0000"/>
              </a:buClr>
              <a:buFont typeface="Wingdings" pitchFamily="2" charset="2"/>
              <a:buChar char="p"/>
            </a:pPr>
            <a:r>
              <a:rPr lang="zh-CN" altLang="zh-CN" sz="2400" dirty="0" smtClean="0"/>
              <a:t>如果</a:t>
            </a:r>
            <a:r>
              <a:rPr lang="zh-CN" altLang="zh-CN" sz="2400" dirty="0"/>
              <a:t>按静态投资回收期</a:t>
            </a:r>
            <a:r>
              <a:rPr lang="en-US" altLang="zh-CN" sz="2400" dirty="0"/>
              <a:t>7</a:t>
            </a:r>
            <a:r>
              <a:rPr lang="zh-CN" altLang="zh-CN" sz="2400" dirty="0"/>
              <a:t>年来衡量，假设上述</a:t>
            </a:r>
            <a:r>
              <a:rPr lang="en-US" altLang="zh-CN" sz="2400" dirty="0"/>
              <a:t>1,351</a:t>
            </a:r>
            <a:r>
              <a:rPr lang="zh-CN" altLang="zh-CN" sz="2400" dirty="0"/>
              <a:t>座污水厂中目前的沼气产量均未加以利用，则有</a:t>
            </a:r>
            <a:r>
              <a:rPr lang="en-US" altLang="zh-CN" sz="2400" dirty="0"/>
              <a:t>622</a:t>
            </a:r>
            <a:r>
              <a:rPr lang="zh-CN" altLang="zh-CN" sz="2400" dirty="0"/>
              <a:t>座污水厂存在采用热电联产系统的经济可行性，可发电量为</a:t>
            </a:r>
            <a:r>
              <a:rPr lang="en-US" altLang="zh-CN" sz="2400" dirty="0"/>
              <a:t>260MW</a:t>
            </a:r>
            <a:r>
              <a:rPr lang="zh-CN" altLang="zh-CN" sz="2400" dirty="0" smtClean="0"/>
              <a:t>；</a:t>
            </a:r>
            <a:endParaRPr lang="en-US" altLang="zh-CN" sz="2400" dirty="0" smtClean="0"/>
          </a:p>
          <a:p>
            <a:pPr marL="342900" indent="-342900">
              <a:buClr>
                <a:srgbClr val="FF0000"/>
              </a:buClr>
              <a:buFont typeface="Wingdings" pitchFamily="2" charset="2"/>
              <a:buChar char="p"/>
            </a:pPr>
            <a:r>
              <a:rPr lang="zh-CN" altLang="zh-CN" sz="2400" dirty="0" smtClean="0"/>
              <a:t>假设</a:t>
            </a:r>
            <a:r>
              <a:rPr lang="zh-CN" altLang="zh-CN" sz="2400" dirty="0"/>
              <a:t>这些污水厂目前的沼气产量已经部分用于厌氧消化池加热，则有</a:t>
            </a:r>
            <a:r>
              <a:rPr lang="en-US" altLang="zh-CN" sz="2400" dirty="0"/>
              <a:t>257</a:t>
            </a:r>
            <a:r>
              <a:rPr lang="zh-CN" altLang="zh-CN" sz="2400" dirty="0"/>
              <a:t>座污水厂存在采用热电联产系统的经济可行性，可发电量为</a:t>
            </a:r>
            <a:r>
              <a:rPr lang="en-US" altLang="zh-CN" sz="2400" dirty="0" smtClean="0"/>
              <a:t>178MW</a:t>
            </a:r>
            <a:r>
              <a:rPr lang="zh-CN" altLang="zh-CN" sz="2400" dirty="0" smtClean="0"/>
              <a:t>。</a:t>
            </a:r>
            <a:endParaRPr lang="en-US" altLang="zh-CN" sz="2400" dirty="0" smtClean="0"/>
          </a:p>
          <a:p>
            <a:pPr marL="342900" indent="-342900">
              <a:buClr>
                <a:srgbClr val="FF0000"/>
              </a:buClr>
              <a:buFont typeface="Wingdings" pitchFamily="2" charset="2"/>
              <a:buChar char="p"/>
            </a:pPr>
            <a:r>
              <a:rPr lang="zh-CN" altLang="zh-CN" sz="2400" dirty="0" smtClean="0"/>
              <a:t>如果</a:t>
            </a:r>
            <a:r>
              <a:rPr lang="zh-CN" altLang="zh-CN" sz="2400" dirty="0"/>
              <a:t>污水厂采用其他联合消化提高沼气产量，或者当地的用电价格偏高，其经济可行性也会提高。</a:t>
            </a:r>
            <a:endParaRPr lang="zh-CN" altLang="en-US" sz="2400" b="1" dirty="0"/>
          </a:p>
        </p:txBody>
      </p:sp>
    </p:spTree>
    <p:extLst>
      <p:ext uri="{BB962C8B-B14F-4D97-AF65-F5344CB8AC3E}">
        <p14:creationId xmlns:p14="http://schemas.microsoft.com/office/powerpoint/2010/main" val="4003766331"/>
      </p:ext>
    </p:extLst>
  </p:cSld>
  <p:clrMapOvr>
    <a:masterClrMapping/>
  </p:clrMapOvr>
  <p:transition spd="med">
    <p:random/>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extBox 14"/>
          <p:cNvSpPr txBox="1">
            <a:spLocks noChangeArrowheads="1"/>
          </p:cNvSpPr>
          <p:nvPr/>
        </p:nvSpPr>
        <p:spPr bwMode="auto">
          <a:xfrm>
            <a:off x="787400" y="1198563"/>
            <a:ext cx="7581900" cy="26776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eaLnBrk="0" hangingPunct="0">
              <a:defRPr>
                <a:solidFill>
                  <a:schemeClr val="tx1"/>
                </a:solidFill>
                <a:latin typeface="Arial" charset="0"/>
                <a:ea typeface="宋体" pitchFamily="2" charset="-122"/>
              </a:defRPr>
            </a:lvl1pPr>
            <a:lvl2pPr marL="742950" indent="-285750" eaLnBrk="0" hangingPunct="0">
              <a:defRPr>
                <a:solidFill>
                  <a:schemeClr val="tx1"/>
                </a:solidFill>
                <a:latin typeface="Arial" charset="0"/>
                <a:ea typeface="宋体" pitchFamily="2" charset="-122"/>
              </a:defRPr>
            </a:lvl2pPr>
            <a:lvl3pPr marL="1143000" indent="-228600" eaLnBrk="0" hangingPunct="0">
              <a:defRPr>
                <a:solidFill>
                  <a:schemeClr val="tx1"/>
                </a:solidFill>
                <a:latin typeface="Arial" charset="0"/>
                <a:ea typeface="宋体" pitchFamily="2" charset="-122"/>
              </a:defRPr>
            </a:lvl3pPr>
            <a:lvl4pPr marL="1600200" indent="-228600" eaLnBrk="0" hangingPunct="0">
              <a:defRPr>
                <a:solidFill>
                  <a:schemeClr val="tx1"/>
                </a:solidFill>
                <a:latin typeface="Arial" charset="0"/>
                <a:ea typeface="宋体" pitchFamily="2" charset="-122"/>
              </a:defRPr>
            </a:lvl4pPr>
            <a:lvl5pPr marL="2057400" indent="-228600" eaLnBrk="0" hangingPunct="0">
              <a:defRPr>
                <a:solidFill>
                  <a:schemeClr val="tx1"/>
                </a:solidFill>
                <a:latin typeface="Arial" charset="0"/>
                <a:ea typeface="宋体" pitchFamily="2" charset="-122"/>
              </a:defRPr>
            </a:lvl5pPr>
            <a:lvl6pPr marL="2514600" indent="-228600" eaLnBrk="0" fontAlgn="base" hangingPunct="0">
              <a:spcBef>
                <a:spcPct val="0"/>
              </a:spcBef>
              <a:spcAft>
                <a:spcPct val="0"/>
              </a:spcAft>
              <a:defRPr>
                <a:solidFill>
                  <a:schemeClr val="tx1"/>
                </a:solidFill>
                <a:latin typeface="Arial" charset="0"/>
                <a:ea typeface="宋体" pitchFamily="2" charset="-122"/>
              </a:defRPr>
            </a:lvl6pPr>
            <a:lvl7pPr marL="2971800" indent="-228600" eaLnBrk="0" fontAlgn="base" hangingPunct="0">
              <a:spcBef>
                <a:spcPct val="0"/>
              </a:spcBef>
              <a:spcAft>
                <a:spcPct val="0"/>
              </a:spcAft>
              <a:defRPr>
                <a:solidFill>
                  <a:schemeClr val="tx1"/>
                </a:solidFill>
                <a:latin typeface="Arial" charset="0"/>
                <a:ea typeface="宋体" pitchFamily="2" charset="-122"/>
              </a:defRPr>
            </a:lvl7pPr>
            <a:lvl8pPr marL="3429000" indent="-228600" eaLnBrk="0" fontAlgn="base" hangingPunct="0">
              <a:spcBef>
                <a:spcPct val="0"/>
              </a:spcBef>
              <a:spcAft>
                <a:spcPct val="0"/>
              </a:spcAft>
              <a:defRPr>
                <a:solidFill>
                  <a:schemeClr val="tx1"/>
                </a:solidFill>
                <a:latin typeface="Arial" charset="0"/>
                <a:ea typeface="宋体" pitchFamily="2" charset="-122"/>
              </a:defRPr>
            </a:lvl8pPr>
            <a:lvl9pPr marL="3886200" indent="-228600" eaLnBrk="0" fontAlgn="base" hangingPunct="0">
              <a:spcBef>
                <a:spcPct val="0"/>
              </a:spcBef>
              <a:spcAft>
                <a:spcPct val="0"/>
              </a:spcAft>
              <a:defRPr>
                <a:solidFill>
                  <a:schemeClr val="tx1"/>
                </a:solidFill>
                <a:latin typeface="Arial" charset="0"/>
                <a:ea typeface="宋体" pitchFamily="2" charset="-122"/>
              </a:defRPr>
            </a:lvl9pPr>
          </a:lstStyle>
          <a:p>
            <a:pPr marL="457200" indent="-457200">
              <a:buFont typeface="Wingdings" pitchFamily="2" charset="2"/>
              <a:buChar char="u"/>
            </a:pPr>
            <a:r>
              <a:rPr lang="zh-CN" altLang="zh-CN" sz="2800" dirty="0"/>
              <a:t>热电联产合作联盟（</a:t>
            </a:r>
            <a:r>
              <a:rPr lang="en-US" altLang="zh-CN" sz="2800" dirty="0"/>
              <a:t>CHPP</a:t>
            </a:r>
            <a:r>
              <a:rPr lang="zh-CN" altLang="zh-CN" sz="2800" dirty="0" smtClean="0"/>
              <a:t>）从</a:t>
            </a:r>
            <a:r>
              <a:rPr lang="zh-CN" altLang="zh-CN" sz="2800" dirty="0"/>
              <a:t>目前已经在运行热电联产系统的</a:t>
            </a:r>
            <a:r>
              <a:rPr lang="en-US" altLang="zh-CN" sz="2800" dirty="0"/>
              <a:t>104</a:t>
            </a:r>
            <a:r>
              <a:rPr lang="zh-CN" altLang="zh-CN" sz="2800" dirty="0"/>
              <a:t>座污水厂中选择了有代表性的</a:t>
            </a:r>
            <a:r>
              <a:rPr lang="en-US" altLang="zh-CN" sz="2800" dirty="0"/>
              <a:t>14</a:t>
            </a:r>
            <a:r>
              <a:rPr lang="zh-CN" altLang="zh-CN" sz="2800" dirty="0"/>
              <a:t>座进行了详细的调查和访问。这</a:t>
            </a:r>
            <a:r>
              <a:rPr lang="en-US" altLang="zh-CN" sz="2800" dirty="0"/>
              <a:t>14</a:t>
            </a:r>
            <a:r>
              <a:rPr lang="zh-CN" altLang="zh-CN" sz="2800" dirty="0"/>
              <a:t>座厂分布在美国各地，规模大小不等，热电联产的装机容量从</a:t>
            </a:r>
            <a:r>
              <a:rPr lang="en-US" altLang="zh-CN" sz="2800" dirty="0"/>
              <a:t>60kw~3MW</a:t>
            </a:r>
            <a:r>
              <a:rPr lang="zh-CN" altLang="zh-CN" sz="2800" dirty="0"/>
              <a:t>不等，最早的建于</a:t>
            </a:r>
            <a:r>
              <a:rPr lang="en-US" altLang="zh-CN" sz="2800" dirty="0"/>
              <a:t>1987</a:t>
            </a:r>
            <a:r>
              <a:rPr lang="zh-CN" altLang="zh-CN" sz="2800" dirty="0"/>
              <a:t>年，最晚的建于</a:t>
            </a:r>
            <a:r>
              <a:rPr lang="en-US" altLang="zh-CN" sz="2800" dirty="0"/>
              <a:t>2009</a:t>
            </a:r>
            <a:r>
              <a:rPr lang="zh-CN" altLang="zh-CN" sz="2800" dirty="0"/>
              <a:t>年。</a:t>
            </a:r>
            <a:endParaRPr lang="zh-CN" altLang="en-US" sz="2800" u="sng" dirty="0">
              <a:latin typeface="Times New Roman" pitchFamily="18" charset="0"/>
              <a:ea typeface="华文中宋" pitchFamily="2" charset="-122"/>
            </a:endParaRPr>
          </a:p>
        </p:txBody>
      </p:sp>
      <p:sp>
        <p:nvSpPr>
          <p:cNvPr id="25603" name="AutoShape 6"/>
          <p:cNvSpPr>
            <a:spLocks noChangeArrowheads="1"/>
          </p:cNvSpPr>
          <p:nvPr/>
        </p:nvSpPr>
        <p:spPr bwMode="gray">
          <a:xfrm>
            <a:off x="330819" y="274989"/>
            <a:ext cx="3651250" cy="641350"/>
          </a:xfrm>
          <a:prstGeom prst="roundRect">
            <a:avLst>
              <a:gd name="adj" fmla="val 16667"/>
            </a:avLst>
          </a:prstGeom>
          <a:gradFill rotWithShape="1">
            <a:gsLst>
              <a:gs pos="0">
                <a:srgbClr val="B2B2B2"/>
              </a:gs>
              <a:gs pos="50000">
                <a:srgbClr val="FFFFFF"/>
              </a:gs>
              <a:gs pos="100000">
                <a:srgbClr val="B2B2B2"/>
              </a:gs>
            </a:gsLst>
            <a:lin ang="5400000" scaled="1"/>
          </a:gradFill>
          <a:ln w="38100" algn="ctr">
            <a:solidFill>
              <a:srgbClr val="EAEAEA"/>
            </a:solidFill>
            <a:round/>
            <a:headEnd/>
            <a:tailEnd/>
          </a:ln>
        </p:spPr>
        <p:txBody>
          <a:bodyPr wrap="none" anchor="ctr"/>
          <a:lstStyle/>
          <a:p>
            <a:endParaRPr lang="zh-CN" altLang="en-US"/>
          </a:p>
        </p:txBody>
      </p:sp>
      <p:sp>
        <p:nvSpPr>
          <p:cNvPr id="8" name="矩形 7"/>
          <p:cNvSpPr/>
          <p:nvPr/>
        </p:nvSpPr>
        <p:spPr>
          <a:xfrm>
            <a:off x="439388" y="331564"/>
            <a:ext cx="3434112" cy="584775"/>
          </a:xfrm>
          <a:prstGeom prst="rect">
            <a:avLst/>
          </a:prstGeom>
        </p:spPr>
        <p:txBody>
          <a:bodyPr wrap="square">
            <a:spAutoFit/>
          </a:bodyPr>
          <a:lstStyle/>
          <a:p>
            <a:pPr eaLnBrk="0" hangingPunct="0">
              <a:defRPr/>
            </a:pPr>
            <a:r>
              <a:rPr lang="zh-CN" altLang="en-US" sz="3200" b="1" spc="300" dirty="0">
                <a:ln w="11430" cmpd="sng">
                  <a:solidFill>
                    <a:schemeClr val="accent1">
                      <a:tint val="10000"/>
                    </a:schemeClr>
                  </a:solidFill>
                  <a:prstDash val="solid"/>
                  <a:miter lim="800000"/>
                </a:ln>
                <a:solidFill>
                  <a:srgbClr val="FF0000"/>
                </a:solidFill>
                <a:effectLst>
                  <a:glow rad="45500">
                    <a:schemeClr val="accent1">
                      <a:satMod val="220000"/>
                      <a:alpha val="35000"/>
                    </a:schemeClr>
                  </a:glow>
                </a:effectLst>
                <a:latin typeface="微软雅黑" pitchFamily="34" charset="-122"/>
                <a:ea typeface="微软雅黑" pitchFamily="34" charset="-122"/>
                <a:cs typeface="宋体" pitchFamily="2" charset="-122"/>
              </a:rPr>
              <a:t>应用</a:t>
            </a:r>
            <a:r>
              <a:rPr lang="zh-CN" altLang="en-US" sz="3200" b="1" spc="300" dirty="0" smtClean="0">
                <a:ln w="11430" cmpd="sng">
                  <a:solidFill>
                    <a:schemeClr val="accent1">
                      <a:tint val="10000"/>
                    </a:schemeClr>
                  </a:solidFill>
                  <a:prstDash val="solid"/>
                  <a:miter lim="800000"/>
                </a:ln>
                <a:solidFill>
                  <a:srgbClr val="FF0000"/>
                </a:solidFill>
                <a:effectLst>
                  <a:glow rad="45500">
                    <a:schemeClr val="accent1">
                      <a:satMod val="220000"/>
                      <a:alpha val="35000"/>
                    </a:schemeClr>
                  </a:glow>
                </a:effectLst>
                <a:latin typeface="微软雅黑" pitchFamily="34" charset="-122"/>
                <a:ea typeface="微软雅黑" pitchFamily="34" charset="-122"/>
                <a:cs typeface="宋体" pitchFamily="2" charset="-122"/>
              </a:rPr>
              <a:t>经验</a:t>
            </a:r>
            <a:endParaRPr lang="zh-CN" altLang="zh-CN" sz="3200" b="1" spc="300" dirty="0">
              <a:ln w="11430" cmpd="sng">
                <a:solidFill>
                  <a:schemeClr val="accent1">
                    <a:tint val="10000"/>
                  </a:schemeClr>
                </a:solidFill>
                <a:prstDash val="solid"/>
                <a:miter lim="800000"/>
              </a:ln>
              <a:solidFill>
                <a:srgbClr val="FF0000"/>
              </a:solidFill>
              <a:effectLst>
                <a:glow rad="45500">
                  <a:schemeClr val="accent1">
                    <a:satMod val="220000"/>
                    <a:alpha val="35000"/>
                  </a:schemeClr>
                </a:glow>
              </a:effectLst>
              <a:latin typeface="微软雅黑" pitchFamily="34" charset="-122"/>
              <a:ea typeface="微软雅黑" pitchFamily="34" charset="-122"/>
              <a:cs typeface="宋体" pitchFamily="2" charset="-122"/>
            </a:endParaRPr>
          </a:p>
        </p:txBody>
      </p:sp>
    </p:spTree>
    <p:extLst>
      <p:ext uri="{BB962C8B-B14F-4D97-AF65-F5344CB8AC3E}">
        <p14:creationId xmlns:p14="http://schemas.microsoft.com/office/powerpoint/2010/main" val="2044183749"/>
      </p:ext>
    </p:extLst>
  </p:cSld>
  <p:clrMapOvr>
    <a:masterClrMapping/>
  </p:clrMapOvr>
  <p:transition spd="med">
    <p:random/>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extBox 14"/>
          <p:cNvSpPr txBox="1">
            <a:spLocks noChangeArrowheads="1"/>
          </p:cNvSpPr>
          <p:nvPr/>
        </p:nvSpPr>
        <p:spPr bwMode="auto">
          <a:xfrm>
            <a:off x="787400" y="1198563"/>
            <a:ext cx="7581900" cy="44012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eaLnBrk="0" hangingPunct="0">
              <a:defRPr>
                <a:solidFill>
                  <a:schemeClr val="tx1"/>
                </a:solidFill>
                <a:latin typeface="Arial" charset="0"/>
                <a:ea typeface="宋体" pitchFamily="2" charset="-122"/>
              </a:defRPr>
            </a:lvl1pPr>
            <a:lvl2pPr marL="742950" indent="-285750" eaLnBrk="0" hangingPunct="0">
              <a:defRPr>
                <a:solidFill>
                  <a:schemeClr val="tx1"/>
                </a:solidFill>
                <a:latin typeface="Arial" charset="0"/>
                <a:ea typeface="宋体" pitchFamily="2" charset="-122"/>
              </a:defRPr>
            </a:lvl2pPr>
            <a:lvl3pPr marL="1143000" indent="-228600" eaLnBrk="0" hangingPunct="0">
              <a:defRPr>
                <a:solidFill>
                  <a:schemeClr val="tx1"/>
                </a:solidFill>
                <a:latin typeface="Arial" charset="0"/>
                <a:ea typeface="宋体" pitchFamily="2" charset="-122"/>
              </a:defRPr>
            </a:lvl3pPr>
            <a:lvl4pPr marL="1600200" indent="-228600" eaLnBrk="0" hangingPunct="0">
              <a:defRPr>
                <a:solidFill>
                  <a:schemeClr val="tx1"/>
                </a:solidFill>
                <a:latin typeface="Arial" charset="0"/>
                <a:ea typeface="宋体" pitchFamily="2" charset="-122"/>
              </a:defRPr>
            </a:lvl4pPr>
            <a:lvl5pPr marL="2057400" indent="-228600" eaLnBrk="0" hangingPunct="0">
              <a:defRPr>
                <a:solidFill>
                  <a:schemeClr val="tx1"/>
                </a:solidFill>
                <a:latin typeface="Arial" charset="0"/>
                <a:ea typeface="宋体" pitchFamily="2" charset="-122"/>
              </a:defRPr>
            </a:lvl5pPr>
            <a:lvl6pPr marL="2514600" indent="-228600" eaLnBrk="0" fontAlgn="base" hangingPunct="0">
              <a:spcBef>
                <a:spcPct val="0"/>
              </a:spcBef>
              <a:spcAft>
                <a:spcPct val="0"/>
              </a:spcAft>
              <a:defRPr>
                <a:solidFill>
                  <a:schemeClr val="tx1"/>
                </a:solidFill>
                <a:latin typeface="Arial" charset="0"/>
                <a:ea typeface="宋体" pitchFamily="2" charset="-122"/>
              </a:defRPr>
            </a:lvl6pPr>
            <a:lvl7pPr marL="2971800" indent="-228600" eaLnBrk="0" fontAlgn="base" hangingPunct="0">
              <a:spcBef>
                <a:spcPct val="0"/>
              </a:spcBef>
              <a:spcAft>
                <a:spcPct val="0"/>
              </a:spcAft>
              <a:defRPr>
                <a:solidFill>
                  <a:schemeClr val="tx1"/>
                </a:solidFill>
                <a:latin typeface="Arial" charset="0"/>
                <a:ea typeface="宋体" pitchFamily="2" charset="-122"/>
              </a:defRPr>
            </a:lvl7pPr>
            <a:lvl8pPr marL="3429000" indent="-228600" eaLnBrk="0" fontAlgn="base" hangingPunct="0">
              <a:spcBef>
                <a:spcPct val="0"/>
              </a:spcBef>
              <a:spcAft>
                <a:spcPct val="0"/>
              </a:spcAft>
              <a:defRPr>
                <a:solidFill>
                  <a:schemeClr val="tx1"/>
                </a:solidFill>
                <a:latin typeface="Arial" charset="0"/>
                <a:ea typeface="宋体" pitchFamily="2" charset="-122"/>
              </a:defRPr>
            </a:lvl8pPr>
            <a:lvl9pPr marL="3886200" indent="-228600" eaLnBrk="0" fontAlgn="base" hangingPunct="0">
              <a:spcBef>
                <a:spcPct val="0"/>
              </a:spcBef>
              <a:spcAft>
                <a:spcPct val="0"/>
              </a:spcAft>
              <a:defRPr>
                <a:solidFill>
                  <a:schemeClr val="tx1"/>
                </a:solidFill>
                <a:latin typeface="Arial" charset="0"/>
                <a:ea typeface="宋体" pitchFamily="2" charset="-122"/>
              </a:defRPr>
            </a:lvl9pPr>
          </a:lstStyle>
          <a:p>
            <a:pPr marL="457200" indent="-457200">
              <a:buFont typeface="Wingdings" pitchFamily="2" charset="2"/>
              <a:buChar char="u"/>
            </a:pPr>
            <a:r>
              <a:rPr lang="en-US" altLang="zh-CN" sz="2000" dirty="0" smtClean="0"/>
              <a:t>CHP</a:t>
            </a:r>
            <a:r>
              <a:rPr lang="zh-CN" altLang="zh-CN" sz="2000" dirty="0"/>
              <a:t>系统不仅能产生电能用于污水厂供电，其产生的热能可以用于消化池池体加热以及污水厂内建筑供热或制冷。与单独的发电和供热设施相比，热电联产系统能够节约大量的燃料，减少了二氧化碳和温室气体的排放量</a:t>
            </a:r>
            <a:r>
              <a:rPr lang="zh-CN" altLang="zh-CN" sz="2000" dirty="0" smtClean="0"/>
              <a:t>；</a:t>
            </a:r>
            <a:endParaRPr lang="en-US" altLang="zh-CN" sz="2000" dirty="0" smtClean="0"/>
          </a:p>
          <a:p>
            <a:pPr marL="457200" indent="-457200">
              <a:buFont typeface="Wingdings" pitchFamily="2" charset="2"/>
              <a:buChar char="u"/>
            </a:pPr>
            <a:r>
              <a:rPr lang="zh-CN" altLang="zh-CN" sz="2000" dirty="0" smtClean="0"/>
              <a:t>污水</a:t>
            </a:r>
            <a:r>
              <a:rPr lang="zh-CN" altLang="zh-CN" sz="2000" dirty="0"/>
              <a:t>厂现场供电还可以减少电能从发电站通过变电和输送过程中发送的损失，减少污水厂关键用电设备受电网供电电量、电压波动的影响，不仅提高了设备运行的可靠性，发电的成本也低于市政供电价格</a:t>
            </a:r>
            <a:r>
              <a:rPr lang="zh-CN" altLang="zh-CN" sz="2000" dirty="0" smtClean="0"/>
              <a:t>；</a:t>
            </a:r>
            <a:endParaRPr lang="en-US" altLang="zh-CN" sz="2000" dirty="0" smtClean="0"/>
          </a:p>
          <a:p>
            <a:pPr marL="457200" indent="-457200">
              <a:buFont typeface="Wingdings" pitchFamily="2" charset="2"/>
              <a:buChar char="u"/>
            </a:pPr>
            <a:r>
              <a:rPr lang="zh-CN" altLang="zh-CN" sz="2000" dirty="0" smtClean="0"/>
              <a:t>通过</a:t>
            </a:r>
            <a:r>
              <a:rPr lang="zh-CN" altLang="zh-CN" sz="2000" dirty="0"/>
              <a:t>节约外购能源（天然气）降低污水厂成本，并且不受外界能源价格波动的影响；能够保证污水厂在外界供电故障时保证污水厂的正常、独立运行，减少对外部公共设施的依赖</a:t>
            </a:r>
            <a:r>
              <a:rPr lang="zh-CN" altLang="zh-CN" sz="2000" dirty="0" smtClean="0"/>
              <a:t>；</a:t>
            </a:r>
            <a:endParaRPr lang="en-US" altLang="zh-CN" sz="2000" dirty="0" smtClean="0"/>
          </a:p>
          <a:p>
            <a:pPr marL="457200" indent="-457200">
              <a:buFont typeface="Wingdings" pitchFamily="2" charset="2"/>
              <a:buChar char="u"/>
            </a:pPr>
            <a:r>
              <a:rPr lang="zh-CN" altLang="zh-CN" sz="2000" dirty="0" smtClean="0"/>
              <a:t>可以</a:t>
            </a:r>
            <a:r>
              <a:rPr lang="zh-CN" altLang="zh-CN" sz="2000" dirty="0"/>
              <a:t>得到国家和地方政府绿色能源和可再生能源方面的经济补贴。通过产能节约电费，节省的费用可用于污水厂设施改扩建，从而进一步提高污水厂的运行效率，降低运行成本；</a:t>
            </a:r>
            <a:endParaRPr lang="zh-CN" altLang="en-US" sz="2000" u="sng" dirty="0">
              <a:latin typeface="Times New Roman" pitchFamily="18" charset="0"/>
              <a:ea typeface="华文中宋" pitchFamily="2" charset="-122"/>
            </a:endParaRPr>
          </a:p>
        </p:txBody>
      </p:sp>
      <p:sp>
        <p:nvSpPr>
          <p:cNvPr id="25603" name="AutoShape 6"/>
          <p:cNvSpPr>
            <a:spLocks noChangeArrowheads="1"/>
          </p:cNvSpPr>
          <p:nvPr/>
        </p:nvSpPr>
        <p:spPr bwMode="gray">
          <a:xfrm>
            <a:off x="330819" y="274989"/>
            <a:ext cx="3651250" cy="641350"/>
          </a:xfrm>
          <a:prstGeom prst="roundRect">
            <a:avLst>
              <a:gd name="adj" fmla="val 16667"/>
            </a:avLst>
          </a:prstGeom>
          <a:gradFill rotWithShape="1">
            <a:gsLst>
              <a:gs pos="0">
                <a:srgbClr val="B2B2B2"/>
              </a:gs>
              <a:gs pos="50000">
                <a:srgbClr val="FFFFFF"/>
              </a:gs>
              <a:gs pos="100000">
                <a:srgbClr val="B2B2B2"/>
              </a:gs>
            </a:gsLst>
            <a:lin ang="5400000" scaled="1"/>
          </a:gradFill>
          <a:ln w="38100" algn="ctr">
            <a:solidFill>
              <a:srgbClr val="EAEAEA"/>
            </a:solidFill>
            <a:round/>
            <a:headEnd/>
            <a:tailEnd/>
          </a:ln>
        </p:spPr>
        <p:txBody>
          <a:bodyPr wrap="none" anchor="ctr"/>
          <a:lstStyle/>
          <a:p>
            <a:endParaRPr lang="zh-CN" altLang="en-US"/>
          </a:p>
        </p:txBody>
      </p:sp>
      <p:sp>
        <p:nvSpPr>
          <p:cNvPr id="8" name="矩形 7"/>
          <p:cNvSpPr/>
          <p:nvPr/>
        </p:nvSpPr>
        <p:spPr>
          <a:xfrm>
            <a:off x="439388" y="331564"/>
            <a:ext cx="3434112" cy="584775"/>
          </a:xfrm>
          <a:prstGeom prst="rect">
            <a:avLst/>
          </a:prstGeom>
        </p:spPr>
        <p:txBody>
          <a:bodyPr wrap="square">
            <a:spAutoFit/>
          </a:bodyPr>
          <a:lstStyle/>
          <a:p>
            <a:pPr eaLnBrk="0" hangingPunct="0">
              <a:defRPr/>
            </a:pPr>
            <a:r>
              <a:rPr lang="zh-CN" altLang="en-US" sz="3200" b="1" spc="300" dirty="0" smtClean="0">
                <a:ln w="11430" cmpd="sng">
                  <a:solidFill>
                    <a:schemeClr val="accent1">
                      <a:tint val="10000"/>
                    </a:schemeClr>
                  </a:solidFill>
                  <a:prstDash val="solid"/>
                  <a:miter lim="800000"/>
                </a:ln>
                <a:solidFill>
                  <a:srgbClr val="FF0000"/>
                </a:solidFill>
                <a:effectLst>
                  <a:glow rad="45500">
                    <a:schemeClr val="accent1">
                      <a:satMod val="220000"/>
                      <a:alpha val="35000"/>
                    </a:schemeClr>
                  </a:glow>
                </a:effectLst>
                <a:latin typeface="微软雅黑" pitchFamily="34" charset="-122"/>
                <a:ea typeface="微软雅黑" pitchFamily="34" charset="-122"/>
                <a:cs typeface="宋体" pitchFamily="2" charset="-122"/>
              </a:rPr>
              <a:t>污水厂方面</a:t>
            </a:r>
            <a:endParaRPr lang="zh-CN" altLang="zh-CN" sz="3200" b="1" spc="300" dirty="0">
              <a:ln w="11430" cmpd="sng">
                <a:solidFill>
                  <a:schemeClr val="accent1">
                    <a:tint val="10000"/>
                  </a:schemeClr>
                </a:solidFill>
                <a:prstDash val="solid"/>
                <a:miter lim="800000"/>
              </a:ln>
              <a:solidFill>
                <a:srgbClr val="FF0000"/>
              </a:solidFill>
              <a:effectLst>
                <a:glow rad="45500">
                  <a:schemeClr val="accent1">
                    <a:satMod val="220000"/>
                    <a:alpha val="35000"/>
                  </a:schemeClr>
                </a:glow>
              </a:effectLst>
              <a:latin typeface="微软雅黑" pitchFamily="34" charset="-122"/>
              <a:ea typeface="微软雅黑" pitchFamily="34" charset="-122"/>
              <a:cs typeface="宋体" pitchFamily="2" charset="-122"/>
            </a:endParaRPr>
          </a:p>
        </p:txBody>
      </p:sp>
    </p:spTree>
    <p:extLst>
      <p:ext uri="{BB962C8B-B14F-4D97-AF65-F5344CB8AC3E}">
        <p14:creationId xmlns:p14="http://schemas.microsoft.com/office/powerpoint/2010/main" val="4031763828"/>
      </p:ext>
    </p:extLst>
  </p:cSld>
  <p:clrMapOvr>
    <a:masterClrMapping/>
  </p:clrMapOvr>
  <p:transition spd="med">
    <p:random/>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extBox 14"/>
          <p:cNvSpPr txBox="1">
            <a:spLocks noChangeArrowheads="1"/>
          </p:cNvSpPr>
          <p:nvPr/>
        </p:nvSpPr>
        <p:spPr bwMode="auto">
          <a:xfrm>
            <a:off x="787400" y="1198563"/>
            <a:ext cx="7581900" cy="35394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eaLnBrk="0" hangingPunct="0">
              <a:defRPr>
                <a:solidFill>
                  <a:schemeClr val="tx1"/>
                </a:solidFill>
                <a:latin typeface="Arial" charset="0"/>
                <a:ea typeface="宋体" pitchFamily="2" charset="-122"/>
              </a:defRPr>
            </a:lvl1pPr>
            <a:lvl2pPr marL="742950" indent="-285750" eaLnBrk="0" hangingPunct="0">
              <a:defRPr>
                <a:solidFill>
                  <a:schemeClr val="tx1"/>
                </a:solidFill>
                <a:latin typeface="Arial" charset="0"/>
                <a:ea typeface="宋体" pitchFamily="2" charset="-122"/>
              </a:defRPr>
            </a:lvl2pPr>
            <a:lvl3pPr marL="1143000" indent="-228600" eaLnBrk="0" hangingPunct="0">
              <a:defRPr>
                <a:solidFill>
                  <a:schemeClr val="tx1"/>
                </a:solidFill>
                <a:latin typeface="Arial" charset="0"/>
                <a:ea typeface="宋体" pitchFamily="2" charset="-122"/>
              </a:defRPr>
            </a:lvl3pPr>
            <a:lvl4pPr marL="1600200" indent="-228600" eaLnBrk="0" hangingPunct="0">
              <a:defRPr>
                <a:solidFill>
                  <a:schemeClr val="tx1"/>
                </a:solidFill>
                <a:latin typeface="Arial" charset="0"/>
                <a:ea typeface="宋体" pitchFamily="2" charset="-122"/>
              </a:defRPr>
            </a:lvl4pPr>
            <a:lvl5pPr marL="2057400" indent="-228600" eaLnBrk="0" hangingPunct="0">
              <a:defRPr>
                <a:solidFill>
                  <a:schemeClr val="tx1"/>
                </a:solidFill>
                <a:latin typeface="Arial" charset="0"/>
                <a:ea typeface="宋体" pitchFamily="2" charset="-122"/>
              </a:defRPr>
            </a:lvl5pPr>
            <a:lvl6pPr marL="2514600" indent="-228600" eaLnBrk="0" fontAlgn="base" hangingPunct="0">
              <a:spcBef>
                <a:spcPct val="0"/>
              </a:spcBef>
              <a:spcAft>
                <a:spcPct val="0"/>
              </a:spcAft>
              <a:defRPr>
                <a:solidFill>
                  <a:schemeClr val="tx1"/>
                </a:solidFill>
                <a:latin typeface="Arial" charset="0"/>
                <a:ea typeface="宋体" pitchFamily="2" charset="-122"/>
              </a:defRPr>
            </a:lvl6pPr>
            <a:lvl7pPr marL="2971800" indent="-228600" eaLnBrk="0" fontAlgn="base" hangingPunct="0">
              <a:spcBef>
                <a:spcPct val="0"/>
              </a:spcBef>
              <a:spcAft>
                <a:spcPct val="0"/>
              </a:spcAft>
              <a:defRPr>
                <a:solidFill>
                  <a:schemeClr val="tx1"/>
                </a:solidFill>
                <a:latin typeface="Arial" charset="0"/>
                <a:ea typeface="宋体" pitchFamily="2" charset="-122"/>
              </a:defRPr>
            </a:lvl7pPr>
            <a:lvl8pPr marL="3429000" indent="-228600" eaLnBrk="0" fontAlgn="base" hangingPunct="0">
              <a:spcBef>
                <a:spcPct val="0"/>
              </a:spcBef>
              <a:spcAft>
                <a:spcPct val="0"/>
              </a:spcAft>
              <a:defRPr>
                <a:solidFill>
                  <a:schemeClr val="tx1"/>
                </a:solidFill>
                <a:latin typeface="Arial" charset="0"/>
                <a:ea typeface="宋体" pitchFamily="2" charset="-122"/>
              </a:defRPr>
            </a:lvl8pPr>
            <a:lvl9pPr marL="3886200" indent="-228600" eaLnBrk="0" fontAlgn="base" hangingPunct="0">
              <a:spcBef>
                <a:spcPct val="0"/>
              </a:spcBef>
              <a:spcAft>
                <a:spcPct val="0"/>
              </a:spcAft>
              <a:defRPr>
                <a:solidFill>
                  <a:schemeClr val="tx1"/>
                </a:solidFill>
                <a:latin typeface="Arial" charset="0"/>
                <a:ea typeface="宋体" pitchFamily="2" charset="-122"/>
              </a:defRPr>
            </a:lvl9pPr>
          </a:lstStyle>
          <a:p>
            <a:pPr marL="457200" indent="-457200">
              <a:buFont typeface="Wingdings" pitchFamily="2" charset="2"/>
              <a:buChar char="u"/>
            </a:pPr>
            <a:r>
              <a:rPr lang="zh-CN" altLang="zh-CN" sz="2800" dirty="0"/>
              <a:t>采用热电联产系统，可以推动地区可持续发展规划，减少化石能源消耗和空气污染物</a:t>
            </a:r>
            <a:r>
              <a:rPr lang="zh-CN" altLang="zh-CN" sz="2800" dirty="0" smtClean="0"/>
              <a:t>排放</a:t>
            </a:r>
            <a:r>
              <a:rPr lang="zh-CN" altLang="en-US" sz="2800" dirty="0" smtClean="0"/>
              <a:t>；</a:t>
            </a:r>
            <a:endParaRPr lang="en-US" altLang="zh-CN" sz="2800" dirty="0" smtClean="0"/>
          </a:p>
          <a:p>
            <a:pPr marL="457200" indent="-457200">
              <a:buFont typeface="Wingdings" pitchFamily="2" charset="2"/>
              <a:buChar char="u"/>
            </a:pPr>
            <a:r>
              <a:rPr lang="zh-CN" altLang="zh-CN" sz="2800" dirty="0" smtClean="0"/>
              <a:t>综合性</a:t>
            </a:r>
            <a:r>
              <a:rPr lang="zh-CN" altLang="zh-CN" sz="2800" dirty="0"/>
              <a:t>的改善地区高浓度有机废弃物问题（联合消化增加沼气产量），减少污泥后续处理处置费用</a:t>
            </a:r>
            <a:r>
              <a:rPr lang="zh-CN" altLang="zh-CN" sz="2800" dirty="0" smtClean="0"/>
              <a:t>，</a:t>
            </a:r>
            <a:endParaRPr lang="en-US" altLang="zh-CN" sz="2800" dirty="0" smtClean="0"/>
          </a:p>
          <a:p>
            <a:pPr marL="457200" indent="-457200">
              <a:buFont typeface="Wingdings" pitchFamily="2" charset="2"/>
              <a:buChar char="u"/>
            </a:pPr>
            <a:r>
              <a:rPr lang="zh-CN" altLang="zh-CN" sz="2800" dirty="0" smtClean="0"/>
              <a:t>可以</a:t>
            </a:r>
            <a:r>
              <a:rPr lang="zh-CN" altLang="zh-CN" sz="2800" dirty="0"/>
              <a:t>接纳热电联产发电并网，减少政府对污水厂所在区域的电网扩容投资。</a:t>
            </a:r>
            <a:endParaRPr lang="zh-CN" altLang="en-US" sz="2800" u="sng" dirty="0">
              <a:latin typeface="Times New Roman" pitchFamily="18" charset="0"/>
              <a:ea typeface="华文中宋" pitchFamily="2" charset="-122"/>
            </a:endParaRPr>
          </a:p>
        </p:txBody>
      </p:sp>
      <p:sp>
        <p:nvSpPr>
          <p:cNvPr id="25603" name="AutoShape 6"/>
          <p:cNvSpPr>
            <a:spLocks noChangeArrowheads="1"/>
          </p:cNvSpPr>
          <p:nvPr/>
        </p:nvSpPr>
        <p:spPr bwMode="gray">
          <a:xfrm>
            <a:off x="330819" y="274989"/>
            <a:ext cx="3651250" cy="641350"/>
          </a:xfrm>
          <a:prstGeom prst="roundRect">
            <a:avLst>
              <a:gd name="adj" fmla="val 16667"/>
            </a:avLst>
          </a:prstGeom>
          <a:gradFill rotWithShape="1">
            <a:gsLst>
              <a:gs pos="0">
                <a:srgbClr val="B2B2B2"/>
              </a:gs>
              <a:gs pos="50000">
                <a:srgbClr val="FFFFFF"/>
              </a:gs>
              <a:gs pos="100000">
                <a:srgbClr val="B2B2B2"/>
              </a:gs>
            </a:gsLst>
            <a:lin ang="5400000" scaled="1"/>
          </a:gradFill>
          <a:ln w="38100" algn="ctr">
            <a:solidFill>
              <a:srgbClr val="EAEAEA"/>
            </a:solidFill>
            <a:round/>
            <a:headEnd/>
            <a:tailEnd/>
          </a:ln>
        </p:spPr>
        <p:txBody>
          <a:bodyPr wrap="none" anchor="ctr"/>
          <a:lstStyle/>
          <a:p>
            <a:endParaRPr lang="zh-CN" altLang="en-US"/>
          </a:p>
        </p:txBody>
      </p:sp>
      <p:sp>
        <p:nvSpPr>
          <p:cNvPr id="8" name="矩形 7"/>
          <p:cNvSpPr/>
          <p:nvPr/>
        </p:nvSpPr>
        <p:spPr>
          <a:xfrm>
            <a:off x="439388" y="331564"/>
            <a:ext cx="3434112" cy="584775"/>
          </a:xfrm>
          <a:prstGeom prst="rect">
            <a:avLst/>
          </a:prstGeom>
        </p:spPr>
        <p:txBody>
          <a:bodyPr wrap="square">
            <a:spAutoFit/>
          </a:bodyPr>
          <a:lstStyle/>
          <a:p>
            <a:pPr eaLnBrk="0" hangingPunct="0">
              <a:defRPr/>
            </a:pPr>
            <a:r>
              <a:rPr lang="zh-CN" altLang="en-US" sz="3200" b="1" spc="300" dirty="0" smtClean="0">
                <a:ln w="11430" cmpd="sng">
                  <a:solidFill>
                    <a:schemeClr val="accent1">
                      <a:tint val="10000"/>
                    </a:schemeClr>
                  </a:solidFill>
                  <a:prstDash val="solid"/>
                  <a:miter lim="800000"/>
                </a:ln>
                <a:solidFill>
                  <a:srgbClr val="FF0000"/>
                </a:solidFill>
                <a:effectLst>
                  <a:glow rad="45500">
                    <a:schemeClr val="accent1">
                      <a:satMod val="220000"/>
                      <a:alpha val="35000"/>
                    </a:schemeClr>
                  </a:glow>
                </a:effectLst>
                <a:latin typeface="微软雅黑" pitchFamily="34" charset="-122"/>
                <a:ea typeface="微软雅黑" pitchFamily="34" charset="-122"/>
                <a:cs typeface="宋体" pitchFamily="2" charset="-122"/>
              </a:rPr>
              <a:t>地方政府方面</a:t>
            </a:r>
            <a:endParaRPr lang="zh-CN" altLang="zh-CN" sz="3200" b="1" spc="300" dirty="0">
              <a:ln w="11430" cmpd="sng">
                <a:solidFill>
                  <a:schemeClr val="accent1">
                    <a:tint val="10000"/>
                  </a:schemeClr>
                </a:solidFill>
                <a:prstDash val="solid"/>
                <a:miter lim="800000"/>
              </a:ln>
              <a:solidFill>
                <a:srgbClr val="FF0000"/>
              </a:solidFill>
              <a:effectLst>
                <a:glow rad="45500">
                  <a:schemeClr val="accent1">
                    <a:satMod val="220000"/>
                    <a:alpha val="35000"/>
                  </a:schemeClr>
                </a:glow>
              </a:effectLst>
              <a:latin typeface="微软雅黑" pitchFamily="34" charset="-122"/>
              <a:ea typeface="微软雅黑" pitchFamily="34" charset="-122"/>
              <a:cs typeface="宋体" pitchFamily="2" charset="-122"/>
            </a:endParaRPr>
          </a:p>
        </p:txBody>
      </p:sp>
    </p:spTree>
    <p:extLst>
      <p:ext uri="{BB962C8B-B14F-4D97-AF65-F5344CB8AC3E}">
        <p14:creationId xmlns:p14="http://schemas.microsoft.com/office/powerpoint/2010/main" val="4031763828"/>
      </p:ext>
    </p:extLst>
  </p:cSld>
  <p:clrMapOvr>
    <a:masterClrMapping/>
  </p:clrMapOvr>
  <p:transition spd="med">
    <p:random/>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extBox 14"/>
          <p:cNvSpPr txBox="1">
            <a:spLocks noChangeArrowheads="1"/>
          </p:cNvSpPr>
          <p:nvPr/>
        </p:nvSpPr>
        <p:spPr bwMode="auto">
          <a:xfrm>
            <a:off x="787400" y="1198563"/>
            <a:ext cx="7581900" cy="44819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eaLnBrk="0" hangingPunct="0">
              <a:defRPr>
                <a:solidFill>
                  <a:schemeClr val="tx1"/>
                </a:solidFill>
                <a:latin typeface="Arial" charset="0"/>
                <a:ea typeface="宋体" pitchFamily="2" charset="-122"/>
              </a:defRPr>
            </a:lvl1pPr>
            <a:lvl2pPr marL="742950" indent="-285750" eaLnBrk="0" hangingPunct="0">
              <a:defRPr>
                <a:solidFill>
                  <a:schemeClr val="tx1"/>
                </a:solidFill>
                <a:latin typeface="Arial" charset="0"/>
                <a:ea typeface="宋体" pitchFamily="2" charset="-122"/>
              </a:defRPr>
            </a:lvl2pPr>
            <a:lvl3pPr marL="1143000" indent="-228600" eaLnBrk="0" hangingPunct="0">
              <a:defRPr>
                <a:solidFill>
                  <a:schemeClr val="tx1"/>
                </a:solidFill>
                <a:latin typeface="Arial" charset="0"/>
                <a:ea typeface="宋体" pitchFamily="2" charset="-122"/>
              </a:defRPr>
            </a:lvl3pPr>
            <a:lvl4pPr marL="1600200" indent="-228600" eaLnBrk="0" hangingPunct="0">
              <a:defRPr>
                <a:solidFill>
                  <a:schemeClr val="tx1"/>
                </a:solidFill>
                <a:latin typeface="Arial" charset="0"/>
                <a:ea typeface="宋体" pitchFamily="2" charset="-122"/>
              </a:defRPr>
            </a:lvl4pPr>
            <a:lvl5pPr marL="2057400" indent="-228600" eaLnBrk="0" hangingPunct="0">
              <a:defRPr>
                <a:solidFill>
                  <a:schemeClr val="tx1"/>
                </a:solidFill>
                <a:latin typeface="Arial" charset="0"/>
                <a:ea typeface="宋体" pitchFamily="2" charset="-122"/>
              </a:defRPr>
            </a:lvl5pPr>
            <a:lvl6pPr marL="2514600" indent="-228600" eaLnBrk="0" fontAlgn="base" hangingPunct="0">
              <a:spcBef>
                <a:spcPct val="0"/>
              </a:spcBef>
              <a:spcAft>
                <a:spcPct val="0"/>
              </a:spcAft>
              <a:defRPr>
                <a:solidFill>
                  <a:schemeClr val="tx1"/>
                </a:solidFill>
                <a:latin typeface="Arial" charset="0"/>
                <a:ea typeface="宋体" pitchFamily="2" charset="-122"/>
              </a:defRPr>
            </a:lvl6pPr>
            <a:lvl7pPr marL="2971800" indent="-228600" eaLnBrk="0" fontAlgn="base" hangingPunct="0">
              <a:spcBef>
                <a:spcPct val="0"/>
              </a:spcBef>
              <a:spcAft>
                <a:spcPct val="0"/>
              </a:spcAft>
              <a:defRPr>
                <a:solidFill>
                  <a:schemeClr val="tx1"/>
                </a:solidFill>
                <a:latin typeface="Arial" charset="0"/>
                <a:ea typeface="宋体" pitchFamily="2" charset="-122"/>
              </a:defRPr>
            </a:lvl7pPr>
            <a:lvl8pPr marL="3429000" indent="-228600" eaLnBrk="0" fontAlgn="base" hangingPunct="0">
              <a:spcBef>
                <a:spcPct val="0"/>
              </a:spcBef>
              <a:spcAft>
                <a:spcPct val="0"/>
              </a:spcAft>
              <a:defRPr>
                <a:solidFill>
                  <a:schemeClr val="tx1"/>
                </a:solidFill>
                <a:latin typeface="Arial" charset="0"/>
                <a:ea typeface="宋体" pitchFamily="2" charset="-122"/>
              </a:defRPr>
            </a:lvl8pPr>
            <a:lvl9pPr marL="3886200" indent="-228600" eaLnBrk="0" fontAlgn="base" hangingPunct="0">
              <a:spcBef>
                <a:spcPct val="0"/>
              </a:spcBef>
              <a:spcAft>
                <a:spcPct val="0"/>
              </a:spcAft>
              <a:defRPr>
                <a:solidFill>
                  <a:schemeClr val="tx1"/>
                </a:solidFill>
                <a:latin typeface="Arial" charset="0"/>
                <a:ea typeface="宋体" pitchFamily="2" charset="-122"/>
              </a:defRPr>
            </a:lvl9pPr>
          </a:lstStyle>
          <a:p>
            <a:pPr marL="457200" indent="-457200">
              <a:lnSpc>
                <a:spcPct val="120000"/>
              </a:lnSpc>
              <a:buFont typeface="Wingdings" pitchFamily="2" charset="2"/>
              <a:buChar char="u"/>
            </a:pPr>
            <a:r>
              <a:rPr lang="zh-CN" altLang="zh-CN" sz="2400" dirty="0" smtClean="0"/>
              <a:t>投资</a:t>
            </a:r>
            <a:r>
              <a:rPr lang="zh-CN" altLang="zh-CN" sz="2400" dirty="0"/>
              <a:t>资金来源</a:t>
            </a:r>
            <a:r>
              <a:rPr lang="zh-CN" altLang="zh-CN" sz="2400" dirty="0" smtClean="0"/>
              <a:t>问题</a:t>
            </a:r>
            <a:endParaRPr lang="en-US" altLang="zh-CN" sz="2400" dirty="0" smtClean="0"/>
          </a:p>
          <a:p>
            <a:pPr marL="457200" indent="-457200">
              <a:lnSpc>
                <a:spcPct val="120000"/>
              </a:lnSpc>
              <a:buFont typeface="Wingdings" pitchFamily="2" charset="2"/>
              <a:buChar char="u"/>
            </a:pPr>
            <a:r>
              <a:rPr lang="zh-CN" altLang="en-US" sz="2400" dirty="0" smtClean="0"/>
              <a:t>充分考虑</a:t>
            </a:r>
            <a:r>
              <a:rPr lang="zh-CN" altLang="zh-CN" sz="2400" dirty="0" smtClean="0"/>
              <a:t>相</a:t>
            </a:r>
            <a:r>
              <a:rPr lang="zh-CN" altLang="zh-CN" sz="2400" dirty="0"/>
              <a:t>关税费、发电并网、环境许可和相关技术等多方</a:t>
            </a:r>
            <a:r>
              <a:rPr lang="zh-CN" altLang="zh-CN" sz="2400" dirty="0" smtClean="0"/>
              <a:t>面的</a:t>
            </a:r>
            <a:r>
              <a:rPr lang="zh-CN" altLang="en-US" sz="2400" dirty="0" smtClean="0"/>
              <a:t>问题</a:t>
            </a:r>
            <a:endParaRPr lang="en-US" altLang="zh-CN" sz="2400" dirty="0" smtClean="0"/>
          </a:p>
          <a:p>
            <a:pPr marL="457200" indent="-457200">
              <a:lnSpc>
                <a:spcPct val="120000"/>
              </a:lnSpc>
              <a:buFont typeface="Wingdings" pitchFamily="2" charset="2"/>
              <a:buChar char="u"/>
            </a:pPr>
            <a:r>
              <a:rPr lang="zh-CN" altLang="zh-CN" sz="2400" dirty="0"/>
              <a:t>保证沼气</a:t>
            </a:r>
            <a:r>
              <a:rPr lang="zh-CN" altLang="zh-CN" sz="2400" dirty="0" smtClean="0"/>
              <a:t>产量</a:t>
            </a:r>
            <a:r>
              <a:rPr lang="zh-CN" altLang="en-US" sz="2400" dirty="0" smtClean="0"/>
              <a:t>（采用联合</a:t>
            </a:r>
            <a:r>
              <a:rPr lang="zh-CN" altLang="en-US" sz="2400" dirty="0"/>
              <a:t>消化，接纳高浓度有机</a:t>
            </a:r>
            <a:r>
              <a:rPr lang="zh-CN" altLang="en-US" sz="2400" dirty="0" smtClean="0"/>
              <a:t>废弃物如油脂</a:t>
            </a:r>
            <a:r>
              <a:rPr lang="zh-CN" altLang="en-US" sz="2400" dirty="0"/>
              <a:t>、餐厨垃圾和生物柴油废料</a:t>
            </a:r>
            <a:r>
              <a:rPr lang="zh-CN" altLang="en-US" sz="2400" dirty="0" smtClean="0"/>
              <a:t>等，提高</a:t>
            </a:r>
            <a:r>
              <a:rPr lang="zh-CN" altLang="en-US" sz="2400" dirty="0"/>
              <a:t>产</a:t>
            </a:r>
            <a:r>
              <a:rPr lang="zh-CN" altLang="en-US" sz="2400" dirty="0" smtClean="0"/>
              <a:t>气量</a:t>
            </a:r>
            <a:r>
              <a:rPr lang="en-US" altLang="zh-CN" sz="2400" dirty="0" smtClean="0"/>
              <a:t>50</a:t>
            </a:r>
            <a:r>
              <a:rPr lang="en-US" altLang="zh-CN" sz="2400" dirty="0"/>
              <a:t>%</a:t>
            </a:r>
            <a:r>
              <a:rPr lang="zh-CN" altLang="en-US" sz="2400" dirty="0" smtClean="0"/>
              <a:t>以上），同时</a:t>
            </a:r>
            <a:r>
              <a:rPr lang="zh-CN" altLang="zh-CN" sz="2400" dirty="0" smtClean="0"/>
              <a:t>沼气</a:t>
            </a:r>
            <a:r>
              <a:rPr lang="zh-CN" altLang="zh-CN" sz="2400" dirty="0"/>
              <a:t>进行预处理</a:t>
            </a:r>
            <a:endParaRPr lang="en-US" altLang="zh-CN" sz="2400" dirty="0"/>
          </a:p>
          <a:p>
            <a:pPr marL="457200" indent="-457200">
              <a:lnSpc>
                <a:spcPct val="120000"/>
              </a:lnSpc>
              <a:buFont typeface="Wingdings" pitchFamily="2" charset="2"/>
              <a:buChar char="u"/>
            </a:pPr>
            <a:r>
              <a:rPr lang="zh-CN" altLang="zh-CN" sz="2400" dirty="0" smtClean="0"/>
              <a:t>解决</a:t>
            </a:r>
            <a:r>
              <a:rPr lang="zh-CN" altLang="zh-CN" sz="2400" dirty="0"/>
              <a:t>员工专业技能</a:t>
            </a:r>
            <a:r>
              <a:rPr lang="zh-CN" altLang="zh-CN" sz="2400" dirty="0" smtClean="0"/>
              <a:t>培训</a:t>
            </a:r>
            <a:endParaRPr lang="en-US" altLang="zh-CN" sz="2400" dirty="0" smtClean="0"/>
          </a:p>
          <a:p>
            <a:pPr marL="457200" indent="-457200">
              <a:lnSpc>
                <a:spcPct val="120000"/>
              </a:lnSpc>
              <a:buFont typeface="Wingdings" pitchFamily="2" charset="2"/>
              <a:buChar char="u"/>
            </a:pPr>
            <a:r>
              <a:rPr lang="zh-CN" altLang="zh-CN" sz="2400" dirty="0" smtClean="0"/>
              <a:t>将</a:t>
            </a:r>
            <a:r>
              <a:rPr lang="zh-CN" altLang="zh-CN" sz="2400" dirty="0"/>
              <a:t>项目的实施与地区的新能源或节能目标结合，与当地政府和基础设施服务部门密切沟通合作，统筹考虑解决发电并网、能源价格变化等一系列问题</a:t>
            </a:r>
            <a:r>
              <a:rPr lang="zh-CN" altLang="zh-CN" sz="2400" dirty="0" smtClean="0"/>
              <a:t>。</a:t>
            </a:r>
            <a:endParaRPr lang="zh-CN" altLang="en-US" sz="2400" u="sng" dirty="0">
              <a:latin typeface="Times New Roman" pitchFamily="18" charset="0"/>
              <a:ea typeface="华文中宋" pitchFamily="2" charset="-122"/>
            </a:endParaRPr>
          </a:p>
        </p:txBody>
      </p:sp>
      <p:sp>
        <p:nvSpPr>
          <p:cNvPr id="25603" name="AutoShape 6"/>
          <p:cNvSpPr>
            <a:spLocks noChangeArrowheads="1"/>
          </p:cNvSpPr>
          <p:nvPr/>
        </p:nvSpPr>
        <p:spPr bwMode="gray">
          <a:xfrm>
            <a:off x="330819" y="274989"/>
            <a:ext cx="3651250" cy="641350"/>
          </a:xfrm>
          <a:prstGeom prst="roundRect">
            <a:avLst>
              <a:gd name="adj" fmla="val 16667"/>
            </a:avLst>
          </a:prstGeom>
          <a:gradFill rotWithShape="1">
            <a:gsLst>
              <a:gs pos="0">
                <a:srgbClr val="B2B2B2"/>
              </a:gs>
              <a:gs pos="50000">
                <a:srgbClr val="FFFFFF"/>
              </a:gs>
              <a:gs pos="100000">
                <a:srgbClr val="B2B2B2"/>
              </a:gs>
            </a:gsLst>
            <a:lin ang="5400000" scaled="1"/>
          </a:gradFill>
          <a:ln w="38100" algn="ctr">
            <a:solidFill>
              <a:srgbClr val="EAEAEA"/>
            </a:solidFill>
            <a:round/>
            <a:headEnd/>
            <a:tailEnd/>
          </a:ln>
        </p:spPr>
        <p:txBody>
          <a:bodyPr wrap="none" anchor="ctr"/>
          <a:lstStyle/>
          <a:p>
            <a:endParaRPr lang="zh-CN" altLang="en-US"/>
          </a:p>
        </p:txBody>
      </p:sp>
      <p:sp>
        <p:nvSpPr>
          <p:cNvPr id="8" name="矩形 7"/>
          <p:cNvSpPr/>
          <p:nvPr/>
        </p:nvSpPr>
        <p:spPr>
          <a:xfrm>
            <a:off x="439388" y="331564"/>
            <a:ext cx="3434112" cy="584775"/>
          </a:xfrm>
          <a:prstGeom prst="rect">
            <a:avLst/>
          </a:prstGeom>
        </p:spPr>
        <p:txBody>
          <a:bodyPr wrap="square">
            <a:spAutoFit/>
          </a:bodyPr>
          <a:lstStyle/>
          <a:p>
            <a:pPr eaLnBrk="0" hangingPunct="0">
              <a:defRPr/>
            </a:pPr>
            <a:r>
              <a:rPr lang="zh-CN" altLang="en-US" sz="3200" b="1" spc="300" dirty="0" smtClean="0">
                <a:ln w="11430" cmpd="sng">
                  <a:solidFill>
                    <a:schemeClr val="accent1">
                      <a:tint val="10000"/>
                    </a:schemeClr>
                  </a:solidFill>
                  <a:prstDash val="solid"/>
                  <a:miter lim="800000"/>
                </a:ln>
                <a:solidFill>
                  <a:srgbClr val="FF0000"/>
                </a:solidFill>
                <a:effectLst>
                  <a:glow rad="45500">
                    <a:schemeClr val="accent1">
                      <a:satMod val="220000"/>
                      <a:alpha val="35000"/>
                    </a:schemeClr>
                  </a:glow>
                </a:effectLst>
                <a:latin typeface="微软雅黑" pitchFamily="34" charset="-122"/>
                <a:ea typeface="微软雅黑" pitchFamily="34" charset="-122"/>
                <a:cs typeface="宋体" pitchFamily="2" charset="-122"/>
              </a:rPr>
              <a:t>如何实施</a:t>
            </a:r>
            <a:endParaRPr lang="zh-CN" altLang="zh-CN" sz="3200" b="1" spc="300" dirty="0">
              <a:ln w="11430" cmpd="sng">
                <a:solidFill>
                  <a:schemeClr val="accent1">
                    <a:tint val="10000"/>
                  </a:schemeClr>
                </a:solidFill>
                <a:prstDash val="solid"/>
                <a:miter lim="800000"/>
              </a:ln>
              <a:solidFill>
                <a:srgbClr val="FF0000"/>
              </a:solidFill>
              <a:effectLst>
                <a:glow rad="45500">
                  <a:schemeClr val="accent1">
                    <a:satMod val="220000"/>
                    <a:alpha val="35000"/>
                  </a:schemeClr>
                </a:glow>
              </a:effectLst>
              <a:latin typeface="微软雅黑" pitchFamily="34" charset="-122"/>
              <a:ea typeface="微软雅黑" pitchFamily="34" charset="-122"/>
              <a:cs typeface="宋体" pitchFamily="2" charset="-122"/>
            </a:endParaRPr>
          </a:p>
        </p:txBody>
      </p:sp>
    </p:spTree>
    <p:extLst>
      <p:ext uri="{BB962C8B-B14F-4D97-AF65-F5344CB8AC3E}">
        <p14:creationId xmlns:p14="http://schemas.microsoft.com/office/powerpoint/2010/main" val="3899009041"/>
      </p:ext>
    </p:extLst>
  </p:cSld>
  <p:clrMapOvr>
    <a:masterClrMapping/>
  </p:clrMapOvr>
  <p:transition spd="med">
    <p:random/>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extBox 14"/>
          <p:cNvSpPr txBox="1">
            <a:spLocks noChangeArrowheads="1"/>
          </p:cNvSpPr>
          <p:nvPr/>
        </p:nvSpPr>
        <p:spPr bwMode="auto">
          <a:xfrm>
            <a:off x="810244" y="1239949"/>
            <a:ext cx="7581900" cy="48936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eaLnBrk="0" hangingPunct="0">
              <a:defRPr>
                <a:solidFill>
                  <a:schemeClr val="tx1"/>
                </a:solidFill>
                <a:latin typeface="Arial" charset="0"/>
                <a:ea typeface="宋体" pitchFamily="2" charset="-122"/>
              </a:defRPr>
            </a:lvl1pPr>
            <a:lvl2pPr marL="742950" indent="-285750" eaLnBrk="0" hangingPunct="0">
              <a:defRPr>
                <a:solidFill>
                  <a:schemeClr val="tx1"/>
                </a:solidFill>
                <a:latin typeface="Arial" charset="0"/>
                <a:ea typeface="宋体" pitchFamily="2" charset="-122"/>
              </a:defRPr>
            </a:lvl2pPr>
            <a:lvl3pPr marL="1143000" indent="-228600" eaLnBrk="0" hangingPunct="0">
              <a:defRPr>
                <a:solidFill>
                  <a:schemeClr val="tx1"/>
                </a:solidFill>
                <a:latin typeface="Arial" charset="0"/>
                <a:ea typeface="宋体" pitchFamily="2" charset="-122"/>
              </a:defRPr>
            </a:lvl3pPr>
            <a:lvl4pPr marL="1600200" indent="-228600" eaLnBrk="0" hangingPunct="0">
              <a:defRPr>
                <a:solidFill>
                  <a:schemeClr val="tx1"/>
                </a:solidFill>
                <a:latin typeface="Arial" charset="0"/>
                <a:ea typeface="宋体" pitchFamily="2" charset="-122"/>
              </a:defRPr>
            </a:lvl4pPr>
            <a:lvl5pPr marL="2057400" indent="-228600" eaLnBrk="0" hangingPunct="0">
              <a:defRPr>
                <a:solidFill>
                  <a:schemeClr val="tx1"/>
                </a:solidFill>
                <a:latin typeface="Arial" charset="0"/>
                <a:ea typeface="宋体" pitchFamily="2" charset="-122"/>
              </a:defRPr>
            </a:lvl5pPr>
            <a:lvl6pPr marL="2514600" indent="-228600" eaLnBrk="0" fontAlgn="base" hangingPunct="0">
              <a:spcBef>
                <a:spcPct val="0"/>
              </a:spcBef>
              <a:spcAft>
                <a:spcPct val="0"/>
              </a:spcAft>
              <a:defRPr>
                <a:solidFill>
                  <a:schemeClr val="tx1"/>
                </a:solidFill>
                <a:latin typeface="Arial" charset="0"/>
                <a:ea typeface="宋体" pitchFamily="2" charset="-122"/>
              </a:defRPr>
            </a:lvl6pPr>
            <a:lvl7pPr marL="2971800" indent="-228600" eaLnBrk="0" fontAlgn="base" hangingPunct="0">
              <a:spcBef>
                <a:spcPct val="0"/>
              </a:spcBef>
              <a:spcAft>
                <a:spcPct val="0"/>
              </a:spcAft>
              <a:defRPr>
                <a:solidFill>
                  <a:schemeClr val="tx1"/>
                </a:solidFill>
                <a:latin typeface="Arial" charset="0"/>
                <a:ea typeface="宋体" pitchFamily="2" charset="-122"/>
              </a:defRPr>
            </a:lvl7pPr>
            <a:lvl8pPr marL="3429000" indent="-228600" eaLnBrk="0" fontAlgn="base" hangingPunct="0">
              <a:spcBef>
                <a:spcPct val="0"/>
              </a:spcBef>
              <a:spcAft>
                <a:spcPct val="0"/>
              </a:spcAft>
              <a:defRPr>
                <a:solidFill>
                  <a:schemeClr val="tx1"/>
                </a:solidFill>
                <a:latin typeface="Arial" charset="0"/>
                <a:ea typeface="宋体" pitchFamily="2" charset="-122"/>
              </a:defRPr>
            </a:lvl8pPr>
            <a:lvl9pPr marL="3886200" indent="-228600" eaLnBrk="0" fontAlgn="base" hangingPunct="0">
              <a:spcBef>
                <a:spcPct val="0"/>
              </a:spcBef>
              <a:spcAft>
                <a:spcPct val="0"/>
              </a:spcAft>
              <a:defRPr>
                <a:solidFill>
                  <a:schemeClr val="tx1"/>
                </a:solidFill>
                <a:latin typeface="Arial" charset="0"/>
                <a:ea typeface="宋体" pitchFamily="2" charset="-122"/>
              </a:defRPr>
            </a:lvl9pPr>
          </a:lstStyle>
          <a:p>
            <a:pPr marL="342900" indent="-342900">
              <a:buFont typeface="Arial" pitchFamily="34" charset="0"/>
              <a:buChar char="•"/>
            </a:pPr>
            <a:r>
              <a:rPr lang="zh-CN" altLang="zh-CN" sz="2400" dirty="0" smtClean="0"/>
              <a:t>在</a:t>
            </a:r>
            <a:r>
              <a:rPr lang="zh-CN" altLang="zh-CN" sz="2400" dirty="0"/>
              <a:t>确定热电联产系统的规模和主动力系统选型时，要充分考虑厌氧消化池的运行工况、沼气产气量、不同热电联产系统的设备投资以及运行维护费用，还要考虑包括沼气预处理（主要去除</a:t>
            </a:r>
            <a:r>
              <a:rPr lang="en-US" altLang="zh-CN" sz="2400" dirty="0"/>
              <a:t>H</a:t>
            </a:r>
            <a:r>
              <a:rPr lang="en-US" altLang="zh-CN" sz="2400" baseline="-25000" dirty="0"/>
              <a:t>2</a:t>
            </a:r>
            <a:r>
              <a:rPr lang="en-US" altLang="zh-CN" sz="2400" dirty="0"/>
              <a:t>S</a:t>
            </a:r>
            <a:r>
              <a:rPr lang="zh-CN" altLang="zh-CN" sz="2400" dirty="0"/>
              <a:t>、硅氧烷、湿度以及颗粒物等）、气体压缩、燃烧尾气处理等系统</a:t>
            </a:r>
            <a:r>
              <a:rPr lang="zh-CN" altLang="zh-CN" sz="2400" dirty="0" smtClean="0"/>
              <a:t>；</a:t>
            </a:r>
            <a:endParaRPr lang="en-US" altLang="zh-CN" sz="2400" dirty="0" smtClean="0"/>
          </a:p>
          <a:p>
            <a:pPr marL="342900" indent="-342900">
              <a:buFont typeface="Arial" pitchFamily="34" charset="0"/>
              <a:buChar char="•"/>
            </a:pPr>
            <a:r>
              <a:rPr lang="zh-CN" altLang="en-US" sz="2400" dirty="0" smtClean="0"/>
              <a:t>考虑</a:t>
            </a:r>
            <a:r>
              <a:rPr lang="zh-CN" altLang="zh-CN" sz="2400" dirty="0" smtClean="0"/>
              <a:t>发电</a:t>
            </a:r>
            <a:r>
              <a:rPr lang="zh-CN" altLang="zh-CN" sz="2400" dirty="0"/>
              <a:t>设备与城市供电系统的并网设施、热电联产系统的辅助建筑、消防、空调等设施</a:t>
            </a:r>
            <a:r>
              <a:rPr lang="zh-CN" altLang="zh-CN" sz="2400" dirty="0" smtClean="0"/>
              <a:t>。</a:t>
            </a:r>
            <a:endParaRPr lang="en-US" altLang="zh-CN" sz="2400" dirty="0" smtClean="0"/>
          </a:p>
          <a:p>
            <a:pPr marL="342900" indent="-342900">
              <a:buFont typeface="Arial" pitchFamily="34" charset="0"/>
              <a:buChar char="•"/>
            </a:pPr>
            <a:r>
              <a:rPr lang="zh-CN" altLang="zh-CN" sz="2400" dirty="0" smtClean="0"/>
              <a:t>如果</a:t>
            </a:r>
            <a:r>
              <a:rPr lang="zh-CN" altLang="zh-CN" sz="2400" dirty="0"/>
              <a:t>沼气产量不稳定，还需要考虑备用天然气作为辅助气源，以及对外收纳的有机废物和污泥的预处理系统</a:t>
            </a:r>
            <a:r>
              <a:rPr lang="zh-CN" altLang="zh-CN" sz="2400" dirty="0" smtClean="0"/>
              <a:t>；</a:t>
            </a:r>
            <a:endParaRPr lang="en-US" altLang="zh-CN" sz="2400" dirty="0" smtClean="0"/>
          </a:p>
          <a:p>
            <a:pPr marL="342900" indent="-342900">
              <a:buFont typeface="Arial" pitchFamily="34" charset="0"/>
              <a:buChar char="•"/>
            </a:pPr>
            <a:r>
              <a:rPr lang="zh-CN" altLang="zh-CN" sz="2400" dirty="0" smtClean="0"/>
              <a:t>对于</a:t>
            </a:r>
            <a:r>
              <a:rPr lang="zh-CN" altLang="zh-CN" sz="2400" dirty="0"/>
              <a:t>已经采用沼气锅炉供热的污水厂，应该将现有的沼气锅炉系统作为备用或辅助系统，在沼气产量和供热需求不匹配时启用</a:t>
            </a:r>
            <a:r>
              <a:rPr lang="zh-CN" altLang="zh-CN" sz="2400" dirty="0" smtClean="0"/>
              <a:t>。</a:t>
            </a:r>
            <a:endParaRPr lang="en-US" altLang="zh-CN" sz="2400" u="sng" dirty="0" smtClean="0">
              <a:latin typeface="Times New Roman" pitchFamily="18" charset="0"/>
              <a:ea typeface="华文中宋" pitchFamily="2" charset="-122"/>
            </a:endParaRPr>
          </a:p>
        </p:txBody>
      </p:sp>
      <p:sp>
        <p:nvSpPr>
          <p:cNvPr id="25603" name="AutoShape 6"/>
          <p:cNvSpPr>
            <a:spLocks noChangeArrowheads="1"/>
          </p:cNvSpPr>
          <p:nvPr/>
        </p:nvSpPr>
        <p:spPr bwMode="gray">
          <a:xfrm>
            <a:off x="330819" y="274989"/>
            <a:ext cx="3651250" cy="641350"/>
          </a:xfrm>
          <a:prstGeom prst="roundRect">
            <a:avLst>
              <a:gd name="adj" fmla="val 16667"/>
            </a:avLst>
          </a:prstGeom>
          <a:gradFill rotWithShape="1">
            <a:gsLst>
              <a:gs pos="0">
                <a:srgbClr val="B2B2B2"/>
              </a:gs>
              <a:gs pos="50000">
                <a:srgbClr val="FFFFFF"/>
              </a:gs>
              <a:gs pos="100000">
                <a:srgbClr val="B2B2B2"/>
              </a:gs>
            </a:gsLst>
            <a:lin ang="5400000" scaled="1"/>
          </a:gradFill>
          <a:ln w="38100" algn="ctr">
            <a:solidFill>
              <a:srgbClr val="EAEAEA"/>
            </a:solidFill>
            <a:round/>
            <a:headEnd/>
            <a:tailEnd/>
          </a:ln>
        </p:spPr>
        <p:txBody>
          <a:bodyPr wrap="none" anchor="ctr"/>
          <a:lstStyle/>
          <a:p>
            <a:endParaRPr lang="zh-CN" altLang="en-US"/>
          </a:p>
        </p:txBody>
      </p:sp>
      <p:sp>
        <p:nvSpPr>
          <p:cNvPr id="8" name="矩形 7"/>
          <p:cNvSpPr/>
          <p:nvPr/>
        </p:nvSpPr>
        <p:spPr>
          <a:xfrm>
            <a:off x="439388" y="331564"/>
            <a:ext cx="3434112" cy="584775"/>
          </a:xfrm>
          <a:prstGeom prst="rect">
            <a:avLst/>
          </a:prstGeom>
        </p:spPr>
        <p:txBody>
          <a:bodyPr wrap="square">
            <a:spAutoFit/>
          </a:bodyPr>
          <a:lstStyle/>
          <a:p>
            <a:pPr eaLnBrk="0" hangingPunct="0">
              <a:defRPr/>
            </a:pPr>
            <a:r>
              <a:rPr lang="zh-CN" altLang="en-US" sz="3200" b="1" spc="300" dirty="0" smtClean="0">
                <a:ln w="11430" cmpd="sng">
                  <a:solidFill>
                    <a:schemeClr val="accent1">
                      <a:tint val="10000"/>
                    </a:schemeClr>
                  </a:solidFill>
                  <a:prstDash val="solid"/>
                  <a:miter lim="800000"/>
                </a:ln>
                <a:solidFill>
                  <a:srgbClr val="FF0000"/>
                </a:solidFill>
                <a:effectLst>
                  <a:glow rad="45500">
                    <a:schemeClr val="accent1">
                      <a:satMod val="220000"/>
                      <a:alpha val="35000"/>
                    </a:schemeClr>
                  </a:glow>
                </a:effectLst>
                <a:latin typeface="微软雅黑" pitchFamily="34" charset="-122"/>
                <a:ea typeface="微软雅黑" pitchFamily="34" charset="-122"/>
                <a:cs typeface="宋体" pitchFamily="2" charset="-122"/>
              </a:rPr>
              <a:t>需要注意的问题</a:t>
            </a:r>
            <a:endParaRPr lang="zh-CN" altLang="zh-CN" sz="3200" b="1" spc="300" dirty="0">
              <a:ln w="11430" cmpd="sng">
                <a:solidFill>
                  <a:schemeClr val="accent1">
                    <a:tint val="10000"/>
                  </a:schemeClr>
                </a:solidFill>
                <a:prstDash val="solid"/>
                <a:miter lim="800000"/>
              </a:ln>
              <a:solidFill>
                <a:srgbClr val="FF0000"/>
              </a:solidFill>
              <a:effectLst>
                <a:glow rad="45500">
                  <a:schemeClr val="accent1">
                    <a:satMod val="220000"/>
                    <a:alpha val="35000"/>
                  </a:schemeClr>
                </a:glow>
              </a:effectLst>
              <a:latin typeface="微软雅黑" pitchFamily="34" charset="-122"/>
              <a:ea typeface="微软雅黑" pitchFamily="34" charset="-122"/>
              <a:cs typeface="宋体" pitchFamily="2" charset="-122"/>
            </a:endParaRPr>
          </a:p>
        </p:txBody>
      </p:sp>
      <p:sp>
        <p:nvSpPr>
          <p:cNvPr id="2" name="矩形 1"/>
          <p:cNvSpPr/>
          <p:nvPr/>
        </p:nvSpPr>
        <p:spPr>
          <a:xfrm>
            <a:off x="1562100" y="892584"/>
            <a:ext cx="6667500" cy="461665"/>
          </a:xfrm>
          <a:prstGeom prst="rect">
            <a:avLst/>
          </a:prstGeom>
        </p:spPr>
        <p:txBody>
          <a:bodyPr wrap="square">
            <a:spAutoFit/>
          </a:bodyPr>
          <a:lstStyle/>
          <a:p>
            <a:r>
              <a:rPr lang="zh-CN" altLang="zh-CN" sz="2400" b="1" dirty="0"/>
              <a:t>选择有经验的设计、安装和运行服务</a:t>
            </a:r>
            <a:r>
              <a:rPr lang="zh-CN" altLang="zh-CN" sz="2400" b="1" dirty="0" smtClean="0"/>
              <a:t>商很关键</a:t>
            </a:r>
            <a:endParaRPr lang="zh-CN" altLang="en-US" sz="2400" b="1" dirty="0"/>
          </a:p>
        </p:txBody>
      </p:sp>
    </p:spTree>
    <p:extLst>
      <p:ext uri="{BB962C8B-B14F-4D97-AF65-F5344CB8AC3E}">
        <p14:creationId xmlns:p14="http://schemas.microsoft.com/office/powerpoint/2010/main" val="1441266852"/>
      </p:ext>
    </p:extLst>
  </p:cSld>
  <p:clrMapOvr>
    <a:masterClrMapping/>
  </p:clrMapOvr>
  <p:transition spd="med">
    <p:random/>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extBox 14"/>
          <p:cNvSpPr txBox="1">
            <a:spLocks noChangeArrowheads="1"/>
          </p:cNvSpPr>
          <p:nvPr/>
        </p:nvSpPr>
        <p:spPr bwMode="auto">
          <a:xfrm>
            <a:off x="787400" y="1198563"/>
            <a:ext cx="7581900" cy="51706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eaLnBrk="0" hangingPunct="0">
              <a:defRPr>
                <a:solidFill>
                  <a:schemeClr val="tx1"/>
                </a:solidFill>
                <a:latin typeface="Arial" charset="0"/>
                <a:ea typeface="宋体" pitchFamily="2" charset="-122"/>
              </a:defRPr>
            </a:lvl1pPr>
            <a:lvl2pPr marL="742950" indent="-285750" eaLnBrk="0" hangingPunct="0">
              <a:defRPr>
                <a:solidFill>
                  <a:schemeClr val="tx1"/>
                </a:solidFill>
                <a:latin typeface="Arial" charset="0"/>
                <a:ea typeface="宋体" pitchFamily="2" charset="-122"/>
              </a:defRPr>
            </a:lvl2pPr>
            <a:lvl3pPr marL="1143000" indent="-228600" eaLnBrk="0" hangingPunct="0">
              <a:defRPr>
                <a:solidFill>
                  <a:schemeClr val="tx1"/>
                </a:solidFill>
                <a:latin typeface="Arial" charset="0"/>
                <a:ea typeface="宋体" pitchFamily="2" charset="-122"/>
              </a:defRPr>
            </a:lvl3pPr>
            <a:lvl4pPr marL="1600200" indent="-228600" eaLnBrk="0" hangingPunct="0">
              <a:defRPr>
                <a:solidFill>
                  <a:schemeClr val="tx1"/>
                </a:solidFill>
                <a:latin typeface="Arial" charset="0"/>
                <a:ea typeface="宋体" pitchFamily="2" charset="-122"/>
              </a:defRPr>
            </a:lvl4pPr>
            <a:lvl5pPr marL="2057400" indent="-228600" eaLnBrk="0" hangingPunct="0">
              <a:defRPr>
                <a:solidFill>
                  <a:schemeClr val="tx1"/>
                </a:solidFill>
                <a:latin typeface="Arial" charset="0"/>
                <a:ea typeface="宋体" pitchFamily="2" charset="-122"/>
              </a:defRPr>
            </a:lvl5pPr>
            <a:lvl6pPr marL="2514600" indent="-228600" eaLnBrk="0" fontAlgn="base" hangingPunct="0">
              <a:spcBef>
                <a:spcPct val="0"/>
              </a:spcBef>
              <a:spcAft>
                <a:spcPct val="0"/>
              </a:spcAft>
              <a:defRPr>
                <a:solidFill>
                  <a:schemeClr val="tx1"/>
                </a:solidFill>
                <a:latin typeface="Arial" charset="0"/>
                <a:ea typeface="宋体" pitchFamily="2" charset="-122"/>
              </a:defRPr>
            </a:lvl6pPr>
            <a:lvl7pPr marL="2971800" indent="-228600" eaLnBrk="0" fontAlgn="base" hangingPunct="0">
              <a:spcBef>
                <a:spcPct val="0"/>
              </a:spcBef>
              <a:spcAft>
                <a:spcPct val="0"/>
              </a:spcAft>
              <a:defRPr>
                <a:solidFill>
                  <a:schemeClr val="tx1"/>
                </a:solidFill>
                <a:latin typeface="Arial" charset="0"/>
                <a:ea typeface="宋体" pitchFamily="2" charset="-122"/>
              </a:defRPr>
            </a:lvl7pPr>
            <a:lvl8pPr marL="3429000" indent="-228600" eaLnBrk="0" fontAlgn="base" hangingPunct="0">
              <a:spcBef>
                <a:spcPct val="0"/>
              </a:spcBef>
              <a:spcAft>
                <a:spcPct val="0"/>
              </a:spcAft>
              <a:defRPr>
                <a:solidFill>
                  <a:schemeClr val="tx1"/>
                </a:solidFill>
                <a:latin typeface="Arial" charset="0"/>
                <a:ea typeface="宋体" pitchFamily="2" charset="-122"/>
              </a:defRPr>
            </a:lvl8pPr>
            <a:lvl9pPr marL="3886200" indent="-228600" eaLnBrk="0" fontAlgn="base" hangingPunct="0">
              <a:spcBef>
                <a:spcPct val="0"/>
              </a:spcBef>
              <a:spcAft>
                <a:spcPct val="0"/>
              </a:spcAft>
              <a:defRPr>
                <a:solidFill>
                  <a:schemeClr val="tx1"/>
                </a:solidFill>
                <a:latin typeface="Arial" charset="0"/>
                <a:ea typeface="宋体" pitchFamily="2" charset="-122"/>
              </a:defRPr>
            </a:lvl9pPr>
          </a:lstStyle>
          <a:p>
            <a:pPr eaLnBrk="1" hangingPunct="1">
              <a:lnSpc>
                <a:spcPct val="150000"/>
              </a:lnSpc>
              <a:buClr>
                <a:srgbClr val="FF0000"/>
              </a:buClr>
              <a:buFont typeface="Wingdings" pitchFamily="2" charset="2"/>
              <a:buChar char="n"/>
            </a:pPr>
            <a:r>
              <a:rPr lang="zh-CN" altLang="zh-CN" sz="2000" dirty="0"/>
              <a:t>根据中国水网</a:t>
            </a:r>
            <a:r>
              <a:rPr lang="en-US" altLang="zh-CN" sz="2000" dirty="0"/>
              <a:t>2012</a:t>
            </a:r>
            <a:r>
              <a:rPr lang="zh-CN" altLang="zh-CN" sz="2000" dirty="0"/>
              <a:t>年的统计数据，我国已建和在建的</a:t>
            </a:r>
            <a:r>
              <a:rPr lang="en-US" altLang="zh-CN" sz="2000" dirty="0"/>
              <a:t>3758</a:t>
            </a:r>
            <a:r>
              <a:rPr lang="zh-CN" altLang="zh-CN" sz="2000" dirty="0"/>
              <a:t>座污水厂中，规模超过</a:t>
            </a:r>
            <a:r>
              <a:rPr lang="en-US" altLang="zh-CN" sz="2000" dirty="0"/>
              <a:t>10</a:t>
            </a:r>
            <a:r>
              <a:rPr lang="zh-CN" altLang="zh-CN" sz="2000" dirty="0"/>
              <a:t>万</a:t>
            </a:r>
            <a:r>
              <a:rPr lang="en-US" altLang="zh-CN" sz="2000" dirty="0"/>
              <a:t>m</a:t>
            </a:r>
            <a:r>
              <a:rPr lang="en-US" altLang="zh-CN" sz="2000" baseline="30000" dirty="0"/>
              <a:t>3</a:t>
            </a:r>
            <a:r>
              <a:rPr lang="en-US" altLang="zh-CN" sz="2000" dirty="0"/>
              <a:t>/d </a:t>
            </a:r>
            <a:r>
              <a:rPr lang="zh-CN" altLang="zh-CN" sz="2000" dirty="0"/>
              <a:t>的占</a:t>
            </a:r>
            <a:r>
              <a:rPr lang="en-US" altLang="zh-CN" sz="2000" dirty="0"/>
              <a:t>11%</a:t>
            </a:r>
            <a:r>
              <a:rPr lang="zh-CN" altLang="zh-CN" sz="2000" dirty="0"/>
              <a:t>，超过</a:t>
            </a:r>
            <a:r>
              <a:rPr lang="en-US" altLang="zh-CN" sz="2000" dirty="0"/>
              <a:t>400</a:t>
            </a:r>
            <a:r>
              <a:rPr lang="zh-CN" altLang="zh-CN" sz="2000" dirty="0"/>
              <a:t>座，这些污水厂大多设计有污泥厌氧消化系统，我国的污水处理厂沼气热电联产实施</a:t>
            </a:r>
            <a:r>
              <a:rPr lang="zh-CN" altLang="zh-CN" sz="2000" dirty="0" smtClean="0"/>
              <a:t>潜力</a:t>
            </a:r>
            <a:r>
              <a:rPr lang="zh-CN" altLang="en-US" sz="2000" dirty="0" smtClean="0"/>
              <a:t>。</a:t>
            </a:r>
            <a:endParaRPr lang="en-US" altLang="zh-CN" sz="2000" dirty="0" smtClean="0"/>
          </a:p>
          <a:p>
            <a:pPr eaLnBrk="1" hangingPunct="1">
              <a:lnSpc>
                <a:spcPct val="150000"/>
              </a:lnSpc>
              <a:buClr>
                <a:srgbClr val="FF0000"/>
              </a:buClr>
              <a:buFont typeface="Wingdings" pitchFamily="2" charset="2"/>
              <a:buChar char="n"/>
            </a:pPr>
            <a:r>
              <a:rPr lang="zh-CN" altLang="en-US" sz="2000" dirty="0" smtClean="0"/>
              <a:t>国家</a:t>
            </a:r>
            <a:r>
              <a:rPr lang="en-US" altLang="zh-CN" sz="2000" dirty="0" smtClean="0"/>
              <a:t>863</a:t>
            </a:r>
            <a:r>
              <a:rPr lang="zh-CN" altLang="en-US" sz="2000" dirty="0" smtClean="0"/>
              <a:t>课题中开始对城市</a:t>
            </a:r>
            <a:r>
              <a:rPr lang="zh-CN" altLang="en-US" sz="2000" dirty="0"/>
              <a:t>污泥及有机质的联合生物质能源回收与综合利用</a:t>
            </a:r>
            <a:r>
              <a:rPr lang="zh-CN" altLang="en-US" sz="2000" dirty="0" smtClean="0"/>
              <a:t>技术、城市</a:t>
            </a:r>
            <a:r>
              <a:rPr lang="zh-CN" altLang="en-US" sz="2000" dirty="0"/>
              <a:t>污水高含固污泥高效厌氧消化装备开发与工程</a:t>
            </a:r>
            <a:r>
              <a:rPr lang="zh-CN" altLang="en-US" sz="2000" dirty="0" smtClean="0"/>
              <a:t>示范等开展研究。</a:t>
            </a:r>
            <a:endParaRPr lang="en-US" altLang="zh-CN" sz="2000" dirty="0" smtClean="0"/>
          </a:p>
          <a:p>
            <a:pPr eaLnBrk="1" hangingPunct="1">
              <a:lnSpc>
                <a:spcPct val="150000"/>
              </a:lnSpc>
              <a:buClr>
                <a:srgbClr val="FF0000"/>
              </a:buClr>
              <a:buFont typeface="Wingdings" pitchFamily="2" charset="2"/>
              <a:buChar char="n"/>
            </a:pPr>
            <a:r>
              <a:rPr lang="zh-CN" altLang="en-US" sz="2000" dirty="0" smtClean="0"/>
              <a:t>各种强化厌氧效果的技术（如高含固厌氧、热水解技术、联合消化等）在长沙、襄阳、北京、山东等地方开始呈现推广趋势；</a:t>
            </a:r>
            <a:endParaRPr lang="zh-CN" altLang="en-US" sz="2000" dirty="0"/>
          </a:p>
          <a:p>
            <a:pPr eaLnBrk="1" hangingPunct="1">
              <a:lnSpc>
                <a:spcPct val="150000"/>
              </a:lnSpc>
              <a:buClr>
                <a:srgbClr val="FF0000"/>
              </a:buClr>
              <a:buFont typeface="Wingdings" pitchFamily="2" charset="2"/>
              <a:buChar char="n"/>
            </a:pPr>
            <a:endParaRPr lang="en-US" altLang="zh-CN" sz="2000" dirty="0"/>
          </a:p>
          <a:p>
            <a:pPr eaLnBrk="1" hangingPunct="1">
              <a:lnSpc>
                <a:spcPct val="150000"/>
              </a:lnSpc>
              <a:buClr>
                <a:srgbClr val="FF0000"/>
              </a:buClr>
              <a:buFont typeface="Wingdings" pitchFamily="2" charset="2"/>
              <a:buChar char="n"/>
            </a:pPr>
            <a:endParaRPr lang="zh-CN" altLang="en-US" sz="2000" u="sng" dirty="0">
              <a:latin typeface="Times New Roman" pitchFamily="18" charset="0"/>
              <a:ea typeface="华文中宋" pitchFamily="2" charset="-122"/>
            </a:endParaRPr>
          </a:p>
        </p:txBody>
      </p:sp>
      <p:sp>
        <p:nvSpPr>
          <p:cNvPr id="25603" name="AutoShape 6"/>
          <p:cNvSpPr>
            <a:spLocks noChangeArrowheads="1"/>
          </p:cNvSpPr>
          <p:nvPr/>
        </p:nvSpPr>
        <p:spPr bwMode="gray">
          <a:xfrm>
            <a:off x="330819" y="274989"/>
            <a:ext cx="3651250" cy="641350"/>
          </a:xfrm>
          <a:prstGeom prst="roundRect">
            <a:avLst>
              <a:gd name="adj" fmla="val 16667"/>
            </a:avLst>
          </a:prstGeom>
          <a:gradFill rotWithShape="1">
            <a:gsLst>
              <a:gs pos="0">
                <a:srgbClr val="B2B2B2"/>
              </a:gs>
              <a:gs pos="50000">
                <a:srgbClr val="FFFFFF"/>
              </a:gs>
              <a:gs pos="100000">
                <a:srgbClr val="B2B2B2"/>
              </a:gs>
            </a:gsLst>
            <a:lin ang="5400000" scaled="1"/>
          </a:gradFill>
          <a:ln w="38100" algn="ctr">
            <a:solidFill>
              <a:srgbClr val="EAEAEA"/>
            </a:solidFill>
            <a:round/>
            <a:headEnd/>
            <a:tailEnd/>
          </a:ln>
        </p:spPr>
        <p:txBody>
          <a:bodyPr wrap="none" anchor="ctr"/>
          <a:lstStyle/>
          <a:p>
            <a:endParaRPr lang="zh-CN" altLang="en-US"/>
          </a:p>
        </p:txBody>
      </p:sp>
      <p:sp>
        <p:nvSpPr>
          <p:cNvPr id="8" name="矩形 7"/>
          <p:cNvSpPr/>
          <p:nvPr/>
        </p:nvSpPr>
        <p:spPr>
          <a:xfrm>
            <a:off x="439388" y="331564"/>
            <a:ext cx="3434112" cy="584775"/>
          </a:xfrm>
          <a:prstGeom prst="rect">
            <a:avLst/>
          </a:prstGeom>
        </p:spPr>
        <p:txBody>
          <a:bodyPr wrap="square">
            <a:spAutoFit/>
          </a:bodyPr>
          <a:lstStyle/>
          <a:p>
            <a:pPr eaLnBrk="0" hangingPunct="0">
              <a:defRPr/>
            </a:pPr>
            <a:r>
              <a:rPr lang="zh-CN" altLang="en-US" sz="3200" b="1" spc="300" dirty="0" smtClean="0">
                <a:ln w="11430" cmpd="sng">
                  <a:solidFill>
                    <a:schemeClr val="accent1">
                      <a:tint val="10000"/>
                    </a:schemeClr>
                  </a:solidFill>
                  <a:prstDash val="solid"/>
                  <a:miter lim="800000"/>
                </a:ln>
                <a:solidFill>
                  <a:srgbClr val="FF0000"/>
                </a:solidFill>
                <a:effectLst>
                  <a:glow rad="45500">
                    <a:schemeClr val="accent1">
                      <a:satMod val="220000"/>
                      <a:alpha val="35000"/>
                    </a:schemeClr>
                  </a:glow>
                </a:effectLst>
                <a:latin typeface="微软雅黑" pitchFamily="34" charset="-122"/>
                <a:ea typeface="微软雅黑" pitchFamily="34" charset="-122"/>
                <a:cs typeface="宋体" pitchFamily="2" charset="-122"/>
              </a:rPr>
              <a:t>我国污水厂现状</a:t>
            </a:r>
            <a:endParaRPr lang="zh-CN" altLang="zh-CN" sz="3200" b="1" spc="300" dirty="0">
              <a:ln w="11430" cmpd="sng">
                <a:solidFill>
                  <a:schemeClr val="accent1">
                    <a:tint val="10000"/>
                  </a:schemeClr>
                </a:solidFill>
                <a:prstDash val="solid"/>
                <a:miter lim="800000"/>
              </a:ln>
              <a:solidFill>
                <a:srgbClr val="FF0000"/>
              </a:solidFill>
              <a:effectLst>
                <a:glow rad="45500">
                  <a:schemeClr val="accent1">
                    <a:satMod val="220000"/>
                    <a:alpha val="35000"/>
                  </a:schemeClr>
                </a:glow>
              </a:effectLst>
              <a:latin typeface="微软雅黑" pitchFamily="34" charset="-122"/>
              <a:ea typeface="微软雅黑" pitchFamily="34" charset="-122"/>
              <a:cs typeface="宋体" pitchFamily="2" charset="-122"/>
            </a:endParaRPr>
          </a:p>
        </p:txBody>
      </p:sp>
    </p:spTree>
    <p:extLst>
      <p:ext uri="{BB962C8B-B14F-4D97-AF65-F5344CB8AC3E}">
        <p14:creationId xmlns:p14="http://schemas.microsoft.com/office/powerpoint/2010/main" val="1439947050"/>
      </p:ext>
    </p:extLst>
  </p:cSld>
  <p:clrMapOvr>
    <a:masterClrMapping/>
  </p:clrMapOvr>
  <p:transition spd="med">
    <p:random/>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extBox 14"/>
          <p:cNvSpPr txBox="1">
            <a:spLocks noChangeArrowheads="1"/>
          </p:cNvSpPr>
          <p:nvPr/>
        </p:nvSpPr>
        <p:spPr bwMode="auto">
          <a:xfrm>
            <a:off x="3776929" y="1359343"/>
            <a:ext cx="5227371" cy="37856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ea typeface="宋体" pitchFamily="2" charset="-122"/>
              </a:defRPr>
            </a:lvl1pPr>
            <a:lvl2pPr marL="742950" indent="-285750" eaLnBrk="0" hangingPunct="0">
              <a:defRPr>
                <a:solidFill>
                  <a:schemeClr val="tx1"/>
                </a:solidFill>
                <a:latin typeface="Arial" charset="0"/>
                <a:ea typeface="宋体" pitchFamily="2" charset="-122"/>
              </a:defRPr>
            </a:lvl2pPr>
            <a:lvl3pPr marL="1143000" indent="-228600" eaLnBrk="0" hangingPunct="0">
              <a:defRPr>
                <a:solidFill>
                  <a:schemeClr val="tx1"/>
                </a:solidFill>
                <a:latin typeface="Arial" charset="0"/>
                <a:ea typeface="宋体" pitchFamily="2" charset="-122"/>
              </a:defRPr>
            </a:lvl3pPr>
            <a:lvl4pPr marL="1600200" indent="-228600" eaLnBrk="0" hangingPunct="0">
              <a:defRPr>
                <a:solidFill>
                  <a:schemeClr val="tx1"/>
                </a:solidFill>
                <a:latin typeface="Arial" charset="0"/>
                <a:ea typeface="宋体" pitchFamily="2" charset="-122"/>
              </a:defRPr>
            </a:lvl4pPr>
            <a:lvl5pPr marL="2057400" indent="-228600" eaLnBrk="0" hangingPunct="0">
              <a:defRPr>
                <a:solidFill>
                  <a:schemeClr val="tx1"/>
                </a:solidFill>
                <a:latin typeface="Arial" charset="0"/>
                <a:ea typeface="宋体" pitchFamily="2" charset="-122"/>
              </a:defRPr>
            </a:lvl5pPr>
            <a:lvl6pPr marL="2514600" indent="-228600" eaLnBrk="0" fontAlgn="base" hangingPunct="0">
              <a:spcBef>
                <a:spcPct val="0"/>
              </a:spcBef>
              <a:spcAft>
                <a:spcPct val="0"/>
              </a:spcAft>
              <a:defRPr>
                <a:solidFill>
                  <a:schemeClr val="tx1"/>
                </a:solidFill>
                <a:latin typeface="Arial" charset="0"/>
                <a:ea typeface="宋体" pitchFamily="2" charset="-122"/>
              </a:defRPr>
            </a:lvl6pPr>
            <a:lvl7pPr marL="2971800" indent="-228600" eaLnBrk="0" fontAlgn="base" hangingPunct="0">
              <a:spcBef>
                <a:spcPct val="0"/>
              </a:spcBef>
              <a:spcAft>
                <a:spcPct val="0"/>
              </a:spcAft>
              <a:defRPr>
                <a:solidFill>
                  <a:schemeClr val="tx1"/>
                </a:solidFill>
                <a:latin typeface="Arial" charset="0"/>
                <a:ea typeface="宋体" pitchFamily="2" charset="-122"/>
              </a:defRPr>
            </a:lvl7pPr>
            <a:lvl8pPr marL="3429000" indent="-228600" eaLnBrk="0" fontAlgn="base" hangingPunct="0">
              <a:spcBef>
                <a:spcPct val="0"/>
              </a:spcBef>
              <a:spcAft>
                <a:spcPct val="0"/>
              </a:spcAft>
              <a:defRPr>
                <a:solidFill>
                  <a:schemeClr val="tx1"/>
                </a:solidFill>
                <a:latin typeface="Arial" charset="0"/>
                <a:ea typeface="宋体" pitchFamily="2" charset="-122"/>
              </a:defRPr>
            </a:lvl8pPr>
            <a:lvl9pPr marL="3886200" indent="-228600" eaLnBrk="0" fontAlgn="base" hangingPunct="0">
              <a:spcBef>
                <a:spcPct val="0"/>
              </a:spcBef>
              <a:spcAft>
                <a:spcPct val="0"/>
              </a:spcAft>
              <a:defRPr>
                <a:solidFill>
                  <a:schemeClr val="tx1"/>
                </a:solidFill>
                <a:latin typeface="Arial" charset="0"/>
                <a:ea typeface="宋体" pitchFamily="2" charset="-122"/>
              </a:defRPr>
            </a:lvl9pPr>
          </a:lstStyle>
          <a:p>
            <a:pPr eaLnBrk="1" hangingPunct="1">
              <a:lnSpc>
                <a:spcPct val="150000"/>
              </a:lnSpc>
              <a:buClr>
                <a:srgbClr val="FF0000"/>
              </a:buClr>
              <a:buFont typeface="Wingdings" pitchFamily="2" charset="2"/>
              <a:buChar char="n"/>
            </a:pPr>
            <a:r>
              <a:rPr lang="zh-CN" altLang="en-US" sz="2000" dirty="0" smtClean="0"/>
              <a:t>第一章 概论</a:t>
            </a:r>
            <a:endParaRPr lang="en-US" altLang="zh-CN" sz="2000" dirty="0" smtClean="0"/>
          </a:p>
          <a:p>
            <a:pPr eaLnBrk="1" hangingPunct="1">
              <a:lnSpc>
                <a:spcPct val="150000"/>
              </a:lnSpc>
              <a:buClr>
                <a:srgbClr val="FF0000"/>
              </a:buClr>
              <a:buFont typeface="Wingdings" pitchFamily="2" charset="2"/>
              <a:buChar char="n"/>
            </a:pPr>
            <a:r>
              <a:rPr lang="zh-CN" altLang="en-US" sz="2000" dirty="0"/>
              <a:t>第二</a:t>
            </a:r>
            <a:r>
              <a:rPr lang="zh-CN" altLang="en-US" sz="2000" dirty="0" smtClean="0"/>
              <a:t>章 污泥厌氧消化工艺</a:t>
            </a:r>
            <a:endParaRPr lang="en-US" altLang="zh-CN" sz="2000" dirty="0" smtClean="0"/>
          </a:p>
          <a:p>
            <a:pPr eaLnBrk="1" hangingPunct="1">
              <a:lnSpc>
                <a:spcPct val="150000"/>
              </a:lnSpc>
              <a:buClr>
                <a:srgbClr val="FF0000"/>
              </a:buClr>
              <a:buFont typeface="Wingdings" pitchFamily="2" charset="2"/>
              <a:buChar char="n"/>
            </a:pPr>
            <a:r>
              <a:rPr lang="zh-CN" altLang="en-US" sz="2000" dirty="0"/>
              <a:t>第三</a:t>
            </a:r>
            <a:r>
              <a:rPr lang="zh-CN" altLang="en-US" sz="2000" dirty="0" smtClean="0"/>
              <a:t>章 污泥厌氧消化预处理</a:t>
            </a:r>
            <a:endParaRPr lang="en-US" altLang="zh-CN" sz="2000" dirty="0" smtClean="0"/>
          </a:p>
          <a:p>
            <a:pPr eaLnBrk="1" hangingPunct="1">
              <a:lnSpc>
                <a:spcPct val="150000"/>
              </a:lnSpc>
              <a:buClr>
                <a:srgbClr val="FF0000"/>
              </a:buClr>
              <a:buFont typeface="Wingdings" pitchFamily="2" charset="2"/>
              <a:buChar char="n"/>
            </a:pPr>
            <a:r>
              <a:rPr lang="zh-CN" altLang="en-US" sz="2000" dirty="0"/>
              <a:t>第四</a:t>
            </a:r>
            <a:r>
              <a:rPr lang="zh-CN" altLang="en-US" sz="2000" dirty="0" smtClean="0"/>
              <a:t>章 沼气收集、贮存和利用</a:t>
            </a:r>
            <a:endParaRPr lang="en-US" altLang="zh-CN" sz="2000" dirty="0" smtClean="0"/>
          </a:p>
          <a:p>
            <a:pPr eaLnBrk="1" hangingPunct="1">
              <a:lnSpc>
                <a:spcPct val="150000"/>
              </a:lnSpc>
              <a:buClr>
                <a:srgbClr val="FF0000"/>
              </a:buClr>
              <a:buFont typeface="Wingdings" pitchFamily="2" charset="2"/>
              <a:buChar char="n"/>
            </a:pPr>
            <a:r>
              <a:rPr lang="zh-CN" altLang="en-US" sz="2000" dirty="0"/>
              <a:t>第五</a:t>
            </a:r>
            <a:r>
              <a:rPr lang="zh-CN" altLang="en-US" sz="2000" dirty="0" smtClean="0"/>
              <a:t>章 沼液污染控制与资源化利用</a:t>
            </a:r>
            <a:endParaRPr lang="en-US" altLang="zh-CN" sz="2000" dirty="0" smtClean="0"/>
          </a:p>
          <a:p>
            <a:pPr eaLnBrk="1" hangingPunct="1">
              <a:lnSpc>
                <a:spcPct val="150000"/>
              </a:lnSpc>
              <a:buClr>
                <a:srgbClr val="FF0000"/>
              </a:buClr>
              <a:buFont typeface="Wingdings" pitchFamily="2" charset="2"/>
              <a:buChar char="n"/>
            </a:pPr>
            <a:r>
              <a:rPr lang="zh-CN" altLang="en-US" sz="2000" dirty="0"/>
              <a:t>第六</a:t>
            </a:r>
            <a:r>
              <a:rPr lang="zh-CN" altLang="en-US" sz="2000" dirty="0" smtClean="0"/>
              <a:t>章 污泥 厌氧消化系统设计</a:t>
            </a:r>
            <a:endParaRPr lang="en-US" altLang="zh-CN" sz="2000" dirty="0" smtClean="0"/>
          </a:p>
          <a:p>
            <a:pPr eaLnBrk="1" hangingPunct="1">
              <a:lnSpc>
                <a:spcPct val="150000"/>
              </a:lnSpc>
              <a:buClr>
                <a:srgbClr val="FF0000"/>
              </a:buClr>
              <a:buFont typeface="Wingdings" pitchFamily="2" charset="2"/>
              <a:buChar char="n"/>
            </a:pPr>
            <a:r>
              <a:rPr lang="zh-CN" altLang="en-US" sz="2000" dirty="0"/>
              <a:t>第七</a:t>
            </a:r>
            <a:r>
              <a:rPr lang="zh-CN" altLang="en-US" sz="2000" dirty="0" smtClean="0"/>
              <a:t>章 污泥厌氧消化工程建设与运行管理</a:t>
            </a:r>
            <a:endParaRPr lang="en-US" altLang="zh-CN" sz="2000" dirty="0" smtClean="0"/>
          </a:p>
          <a:p>
            <a:pPr eaLnBrk="1" hangingPunct="1">
              <a:lnSpc>
                <a:spcPct val="150000"/>
              </a:lnSpc>
              <a:buClr>
                <a:srgbClr val="FF0000"/>
              </a:buClr>
              <a:buFont typeface="Wingdings" pitchFamily="2" charset="2"/>
              <a:buChar char="n"/>
            </a:pPr>
            <a:r>
              <a:rPr lang="zh-CN" altLang="en-US" sz="2000" dirty="0"/>
              <a:t>第八</a:t>
            </a:r>
            <a:r>
              <a:rPr lang="zh-CN" altLang="en-US" sz="2000" dirty="0" smtClean="0"/>
              <a:t>章 污泥厌氧消化工程实例</a:t>
            </a:r>
            <a:endParaRPr lang="zh-CN" altLang="en-US" sz="2000" u="sng" dirty="0">
              <a:latin typeface="Times New Roman" pitchFamily="18" charset="0"/>
              <a:ea typeface="华文中宋" pitchFamily="2" charset="-122"/>
            </a:endParaRPr>
          </a:p>
        </p:txBody>
      </p:sp>
      <p:pic>
        <p:nvPicPr>
          <p:cNvPr id="1026" name="Picture 2" descr="c:\users\lichunguang.smedi_gk\appdata\roaming\360se6\User Data\temp\548525e1N76596506.jpg"/>
          <p:cNvPicPr>
            <a:picLocks noChangeAspect="1" noChangeArrowheads="1"/>
          </p:cNvPicPr>
          <p:nvPr/>
        </p:nvPicPr>
        <p:blipFill rotWithShape="1">
          <a:blip r:embed="rId2">
            <a:extLst>
              <a:ext uri="{28A0092B-C50C-407E-A947-70E740481C1C}">
                <a14:useLocalDpi xmlns:a14="http://schemas.microsoft.com/office/drawing/2010/main" val="0"/>
              </a:ext>
            </a:extLst>
          </a:blip>
          <a:srcRect l="5201" r="18312"/>
          <a:stretch/>
        </p:blipFill>
        <p:spPr bwMode="auto">
          <a:xfrm>
            <a:off x="215899" y="916339"/>
            <a:ext cx="3175001" cy="467166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84014243"/>
      </p:ext>
    </p:extLst>
  </p:cSld>
  <p:clrMapOvr>
    <a:masterClrMapping/>
  </p:clrMapOvr>
  <p:transition spd="med">
    <p:random/>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extBox 3"/>
          <p:cNvSpPr txBox="1">
            <a:spLocks noChangeArrowheads="1"/>
          </p:cNvSpPr>
          <p:nvPr/>
        </p:nvSpPr>
        <p:spPr bwMode="auto">
          <a:xfrm>
            <a:off x="495300" y="263387"/>
            <a:ext cx="821690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ea typeface="宋体" pitchFamily="2" charset="-122"/>
              </a:defRPr>
            </a:lvl1pPr>
            <a:lvl2pPr marL="742950" indent="-285750" eaLnBrk="0" hangingPunct="0">
              <a:defRPr>
                <a:solidFill>
                  <a:schemeClr val="tx1"/>
                </a:solidFill>
                <a:latin typeface="Arial" charset="0"/>
                <a:ea typeface="宋体" pitchFamily="2" charset="-122"/>
              </a:defRPr>
            </a:lvl2pPr>
            <a:lvl3pPr marL="1143000" indent="-228600" eaLnBrk="0" hangingPunct="0">
              <a:defRPr>
                <a:solidFill>
                  <a:schemeClr val="tx1"/>
                </a:solidFill>
                <a:latin typeface="Arial" charset="0"/>
                <a:ea typeface="宋体" pitchFamily="2" charset="-122"/>
              </a:defRPr>
            </a:lvl3pPr>
            <a:lvl4pPr marL="1600200" indent="-228600" eaLnBrk="0" hangingPunct="0">
              <a:defRPr>
                <a:solidFill>
                  <a:schemeClr val="tx1"/>
                </a:solidFill>
                <a:latin typeface="Arial" charset="0"/>
                <a:ea typeface="宋体" pitchFamily="2" charset="-122"/>
              </a:defRPr>
            </a:lvl4pPr>
            <a:lvl5pPr marL="2057400" indent="-228600" eaLnBrk="0" hangingPunct="0">
              <a:defRPr>
                <a:solidFill>
                  <a:schemeClr val="tx1"/>
                </a:solidFill>
                <a:latin typeface="Arial" charset="0"/>
                <a:ea typeface="宋体" pitchFamily="2" charset="-122"/>
              </a:defRPr>
            </a:lvl5pPr>
            <a:lvl6pPr marL="2514600" indent="-228600" eaLnBrk="0" fontAlgn="base" hangingPunct="0">
              <a:spcBef>
                <a:spcPct val="0"/>
              </a:spcBef>
              <a:spcAft>
                <a:spcPct val="0"/>
              </a:spcAft>
              <a:defRPr>
                <a:solidFill>
                  <a:schemeClr val="tx1"/>
                </a:solidFill>
                <a:latin typeface="Arial" charset="0"/>
                <a:ea typeface="宋体" pitchFamily="2" charset="-122"/>
              </a:defRPr>
            </a:lvl6pPr>
            <a:lvl7pPr marL="2971800" indent="-228600" eaLnBrk="0" fontAlgn="base" hangingPunct="0">
              <a:spcBef>
                <a:spcPct val="0"/>
              </a:spcBef>
              <a:spcAft>
                <a:spcPct val="0"/>
              </a:spcAft>
              <a:defRPr>
                <a:solidFill>
                  <a:schemeClr val="tx1"/>
                </a:solidFill>
                <a:latin typeface="Arial" charset="0"/>
                <a:ea typeface="宋体" pitchFamily="2" charset="-122"/>
              </a:defRPr>
            </a:lvl7pPr>
            <a:lvl8pPr marL="3429000" indent="-228600" eaLnBrk="0" fontAlgn="base" hangingPunct="0">
              <a:spcBef>
                <a:spcPct val="0"/>
              </a:spcBef>
              <a:spcAft>
                <a:spcPct val="0"/>
              </a:spcAft>
              <a:defRPr>
                <a:solidFill>
                  <a:schemeClr val="tx1"/>
                </a:solidFill>
                <a:latin typeface="Arial" charset="0"/>
                <a:ea typeface="宋体" pitchFamily="2" charset="-122"/>
              </a:defRPr>
            </a:lvl8pPr>
            <a:lvl9pPr marL="3886200" indent="-228600" eaLnBrk="0" fontAlgn="base" hangingPunct="0">
              <a:spcBef>
                <a:spcPct val="0"/>
              </a:spcBef>
              <a:spcAft>
                <a:spcPct val="0"/>
              </a:spcAft>
              <a:defRPr>
                <a:solidFill>
                  <a:schemeClr val="tx1"/>
                </a:solidFill>
                <a:latin typeface="Arial" charset="0"/>
                <a:ea typeface="宋体" pitchFamily="2" charset="-122"/>
              </a:defRPr>
            </a:lvl9pPr>
          </a:lstStyle>
          <a:p>
            <a:pPr eaLnBrk="1" hangingPunct="1"/>
            <a:r>
              <a:rPr lang="zh-CN" altLang="en-US" sz="3600" b="1" dirty="0" smtClean="0">
                <a:solidFill>
                  <a:srgbClr val="FF0000"/>
                </a:solidFill>
                <a:latin typeface="华文中宋" pitchFamily="2" charset="-122"/>
                <a:ea typeface="华文中宋" pitchFamily="2" charset="-122"/>
              </a:rPr>
              <a:t>污水处理概念厂</a:t>
            </a:r>
            <a:endParaRPr lang="en-US" altLang="zh-CN" sz="3600" b="1" dirty="0" smtClean="0">
              <a:solidFill>
                <a:srgbClr val="FF0000"/>
              </a:solidFill>
              <a:latin typeface="华文中宋" pitchFamily="2" charset="-122"/>
              <a:ea typeface="华文中宋" pitchFamily="2" charset="-122"/>
            </a:endParaRPr>
          </a:p>
        </p:txBody>
      </p:sp>
      <p:sp>
        <p:nvSpPr>
          <p:cNvPr id="3" name="内容占位符 2"/>
          <p:cNvSpPr>
            <a:spLocks noGrp="1"/>
          </p:cNvSpPr>
          <p:nvPr>
            <p:ph idx="1"/>
          </p:nvPr>
        </p:nvSpPr>
        <p:spPr bwMode="auto">
          <a:xfrm>
            <a:off x="583406" y="1199200"/>
            <a:ext cx="8040687" cy="1686400"/>
          </a:xfr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indent="0">
              <a:buClr>
                <a:srgbClr val="FF0000"/>
              </a:buClr>
              <a:buNone/>
              <a:defRPr/>
            </a:pPr>
            <a:r>
              <a:rPr lang="zh-CN" altLang="en-US" sz="2400" b="1" dirty="0">
                <a:solidFill>
                  <a:srgbClr val="FF0000"/>
                </a:solidFill>
                <a:latin typeface="+mn-ea"/>
              </a:rPr>
              <a:t>发起人</a:t>
            </a:r>
            <a:r>
              <a:rPr lang="zh-CN" altLang="en-US" sz="2400" b="1" dirty="0" smtClean="0">
                <a:solidFill>
                  <a:srgbClr val="FF0000"/>
                </a:solidFill>
                <a:latin typeface="+mn-ea"/>
              </a:rPr>
              <a:t>：</a:t>
            </a:r>
            <a:r>
              <a:rPr lang="zh-CN" altLang="en-US" sz="2400" dirty="0"/>
              <a:t>中国工程院</a:t>
            </a:r>
            <a:r>
              <a:rPr lang="zh-CN" altLang="en-US" sz="2400" dirty="0" smtClean="0"/>
              <a:t>院士曲久辉，清华大学教授</a:t>
            </a:r>
            <a:r>
              <a:rPr lang="zh-CN" altLang="en-US" sz="2400" dirty="0"/>
              <a:t>王凯军，中国人民</a:t>
            </a:r>
            <a:r>
              <a:rPr lang="zh-CN" altLang="en-US" sz="2400" dirty="0" smtClean="0"/>
              <a:t>大学教授</a:t>
            </a:r>
            <a:r>
              <a:rPr lang="zh-CN" altLang="en-US" sz="2400" dirty="0"/>
              <a:t>王洪臣，</a:t>
            </a:r>
            <a:r>
              <a:rPr lang="zh-CN" altLang="en-US" sz="2400" dirty="0" smtClean="0"/>
              <a:t>清华大学教授</a:t>
            </a:r>
            <a:r>
              <a:rPr lang="zh-CN" altLang="en-US" sz="2400" dirty="0"/>
              <a:t>余刚，中国</a:t>
            </a:r>
            <a:r>
              <a:rPr lang="en-US" altLang="zh-CN" sz="2400" dirty="0"/>
              <a:t>21</a:t>
            </a:r>
            <a:r>
              <a:rPr lang="zh-CN" altLang="en-US" sz="2400" dirty="0"/>
              <a:t>世纪议程管理中心副主任柯兵、中国科学技术大学化学学院教授</a:t>
            </a:r>
            <a:r>
              <a:rPr lang="zh-CN" altLang="en-US" sz="2400" dirty="0" smtClean="0"/>
              <a:t>俞汉青</a:t>
            </a:r>
            <a:endParaRPr lang="en-US" altLang="zh-CN" sz="2400" dirty="0">
              <a:latin typeface="+mn-ea"/>
            </a:endParaRPr>
          </a:p>
        </p:txBody>
      </p:sp>
      <p:sp>
        <p:nvSpPr>
          <p:cNvPr id="6" name="内容占位符 2"/>
          <p:cNvSpPr txBox="1">
            <a:spLocks/>
          </p:cNvSpPr>
          <p:nvPr/>
        </p:nvSpPr>
        <p:spPr bwMode="auto">
          <a:xfrm>
            <a:off x="495300" y="2961800"/>
            <a:ext cx="8356600" cy="2664300"/>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Clr>
                <a:srgbClr val="FF0000"/>
              </a:buClr>
              <a:buFont typeface="Arial" charset="0"/>
              <a:buNone/>
              <a:defRPr/>
            </a:pPr>
            <a:r>
              <a:rPr lang="zh-CN" altLang="en-US" sz="2400" b="1" dirty="0" smtClean="0">
                <a:solidFill>
                  <a:srgbClr val="FF0000"/>
                </a:solidFill>
                <a:latin typeface="+mn-ea"/>
              </a:rPr>
              <a:t>主要特点：</a:t>
            </a:r>
            <a:endParaRPr lang="en-US" altLang="zh-CN" sz="2400" b="1" dirty="0" smtClean="0">
              <a:solidFill>
                <a:srgbClr val="FF0000"/>
              </a:solidFill>
              <a:latin typeface="+mn-ea"/>
            </a:endParaRPr>
          </a:p>
          <a:p>
            <a:pPr>
              <a:buClr>
                <a:srgbClr val="FF0000"/>
              </a:buClr>
              <a:defRPr/>
            </a:pPr>
            <a:r>
              <a:rPr lang="zh-CN" altLang="en-US" sz="2400" dirty="0"/>
              <a:t>污染物</a:t>
            </a:r>
            <a:r>
              <a:rPr lang="zh-CN" altLang="en-US" sz="2400" dirty="0" smtClean="0"/>
              <a:t>削减进一步强化，</a:t>
            </a:r>
            <a:r>
              <a:rPr lang="zh-CN" altLang="en-US" sz="2400" dirty="0"/>
              <a:t>强化脱氮除磷</a:t>
            </a:r>
            <a:r>
              <a:rPr lang="en-US" altLang="zh-CN" sz="2400" dirty="0"/>
              <a:t>(ENR) </a:t>
            </a:r>
            <a:r>
              <a:rPr lang="zh-CN" altLang="en-US" sz="2400" dirty="0" smtClean="0"/>
              <a:t>、</a:t>
            </a:r>
            <a:r>
              <a:rPr lang="zh-CN" altLang="en-US" sz="2400" dirty="0"/>
              <a:t>深度</a:t>
            </a:r>
            <a:r>
              <a:rPr lang="zh-CN" altLang="en-US" sz="2400" dirty="0" smtClean="0"/>
              <a:t>处理乃至</a:t>
            </a:r>
            <a:r>
              <a:rPr lang="zh-CN" altLang="en-US" sz="2400" dirty="0"/>
              <a:t>超深度处理</a:t>
            </a:r>
            <a:r>
              <a:rPr lang="en-US" altLang="zh-CN" sz="2400" dirty="0"/>
              <a:t>(</a:t>
            </a:r>
            <a:r>
              <a:rPr lang="zh-CN" altLang="en-US" sz="2400" dirty="0"/>
              <a:t>高级氧化、反渗透技术等</a:t>
            </a:r>
            <a:r>
              <a:rPr lang="en-US" altLang="zh-CN" sz="2400" dirty="0"/>
              <a:t>)</a:t>
            </a:r>
            <a:r>
              <a:rPr lang="zh-CN" altLang="en-US" sz="2400" dirty="0" smtClean="0"/>
              <a:t>技术被应用；</a:t>
            </a:r>
            <a:endParaRPr lang="en-US" altLang="zh-CN" sz="2400" dirty="0" smtClean="0"/>
          </a:p>
          <a:p>
            <a:pPr>
              <a:buClr>
                <a:srgbClr val="FF0000"/>
              </a:buClr>
              <a:defRPr/>
            </a:pPr>
            <a:r>
              <a:rPr lang="zh-CN" altLang="en-US" sz="2400" dirty="0"/>
              <a:t>污水处理实现低碳化，在处理过程中实现节能降耗，提高能源自给率</a:t>
            </a:r>
            <a:r>
              <a:rPr lang="zh-CN" altLang="en-US" sz="2400" dirty="0" smtClean="0"/>
              <a:t>。</a:t>
            </a:r>
            <a:endParaRPr lang="en-US" altLang="zh-CN" sz="2400" dirty="0" smtClean="0"/>
          </a:p>
          <a:p>
            <a:pPr>
              <a:buClr>
                <a:srgbClr val="FF0000"/>
              </a:buClr>
              <a:defRPr/>
            </a:pPr>
            <a:r>
              <a:rPr lang="zh-CN" altLang="en-US" sz="2400" dirty="0"/>
              <a:t>除水资源循环利用外</a:t>
            </a:r>
            <a:r>
              <a:rPr lang="zh-CN" altLang="en-US" sz="2400" dirty="0" smtClean="0"/>
              <a:t>，还实现</a:t>
            </a:r>
            <a:r>
              <a:rPr lang="zh-CN" altLang="en-US" sz="2400" dirty="0"/>
              <a:t>有机质及磷等资源的循环利用。</a:t>
            </a:r>
            <a:endParaRPr lang="en-US" altLang="zh-CN" sz="2400" dirty="0">
              <a:latin typeface="+mn-ea"/>
            </a:endParaRPr>
          </a:p>
        </p:txBody>
      </p:sp>
    </p:spTree>
    <p:extLst>
      <p:ext uri="{BB962C8B-B14F-4D97-AF65-F5344CB8AC3E}">
        <p14:creationId xmlns:p14="http://schemas.microsoft.com/office/powerpoint/2010/main" val="1243814969"/>
      </p:ext>
    </p:extLst>
  </p:cSld>
  <p:clrMapOvr>
    <a:masterClrMapping/>
  </p:clrMapOvr>
  <p:transition spd="med">
    <p:random/>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42900" y="2552700"/>
            <a:ext cx="8229600" cy="4525963"/>
          </a:xfrm>
        </p:spPr>
        <p:txBody>
          <a:bodyPr/>
          <a:lstStyle/>
          <a:p>
            <a:r>
              <a:rPr lang="en-US" altLang="zh-CN" sz="1800" dirty="0"/>
              <a:t>2011</a:t>
            </a:r>
            <a:r>
              <a:rPr lang="zh-CN" altLang="en-US" sz="1800" dirty="0"/>
              <a:t>年</a:t>
            </a:r>
            <a:r>
              <a:rPr lang="en-US" altLang="zh-CN" sz="1800" dirty="0"/>
              <a:t>6</a:t>
            </a:r>
            <a:r>
              <a:rPr lang="zh-CN" altLang="en-US" sz="1800" dirty="0"/>
              <a:t>月</a:t>
            </a:r>
            <a:r>
              <a:rPr lang="en-US" altLang="zh-CN" sz="1800" dirty="0"/>
              <a:t>30</a:t>
            </a:r>
            <a:r>
              <a:rPr lang="zh-CN" altLang="en-US" sz="1800" dirty="0"/>
              <a:t>日，国家发展和改革委员会令第</a:t>
            </a:r>
            <a:r>
              <a:rPr lang="en-US" altLang="zh-CN" sz="1800" dirty="0"/>
              <a:t>10</a:t>
            </a:r>
            <a:r>
              <a:rPr lang="zh-CN" altLang="en-US" sz="1800" dirty="0"/>
              <a:t>号对</a:t>
            </a:r>
            <a:r>
              <a:rPr lang="en-US" altLang="zh-CN" sz="1800" dirty="0"/>
              <a:t>《</a:t>
            </a:r>
            <a:r>
              <a:rPr lang="zh-CN" altLang="en-US" sz="1800" dirty="0"/>
              <a:t>关于发展热电联产的规定</a:t>
            </a:r>
            <a:r>
              <a:rPr lang="en-US" altLang="zh-CN" sz="1800" dirty="0"/>
              <a:t>》</a:t>
            </a:r>
            <a:r>
              <a:rPr lang="zh-CN" altLang="en-US" sz="1800" dirty="0"/>
              <a:t>作了部分</a:t>
            </a:r>
            <a:r>
              <a:rPr lang="zh-CN" altLang="en-US" sz="1800" dirty="0" smtClean="0"/>
              <a:t>修改</a:t>
            </a:r>
            <a:endParaRPr lang="en-US" altLang="zh-CN" sz="1800" dirty="0" smtClean="0"/>
          </a:p>
          <a:p>
            <a:r>
              <a:rPr lang="zh-CN" altLang="en-US" sz="1800" dirty="0"/>
              <a:t>第九条 热电联产能有效节约能源，改善环境质量，各地区、各部门应给予</a:t>
            </a:r>
            <a:r>
              <a:rPr lang="zh-CN" altLang="en-US" sz="1800" dirty="0" smtClean="0"/>
              <a:t>大力支持</a:t>
            </a:r>
            <a:r>
              <a:rPr lang="en-US" altLang="zh-CN" sz="1800" dirty="0" smtClean="0"/>
              <a:t>……</a:t>
            </a:r>
          </a:p>
          <a:p>
            <a:r>
              <a:rPr lang="zh-CN" altLang="en-US" sz="1800" dirty="0" smtClean="0"/>
              <a:t>第十三</a:t>
            </a:r>
            <a:r>
              <a:rPr lang="zh-CN" altLang="en-US" sz="1800" dirty="0"/>
              <a:t>条 鼓励使用清洁能源，鼓励发展热、电、冷联产技术和热、电煤气联供，以提高热能综合利用</a:t>
            </a:r>
            <a:r>
              <a:rPr lang="zh-CN" altLang="en-US" sz="1800" dirty="0" smtClean="0"/>
              <a:t>效率</a:t>
            </a:r>
            <a:r>
              <a:rPr lang="en-US" altLang="zh-CN" sz="1800" dirty="0" smtClean="0"/>
              <a:t>…..</a:t>
            </a:r>
          </a:p>
          <a:p>
            <a:r>
              <a:rPr lang="zh-CN" altLang="en-US" sz="1800" dirty="0" smtClean="0"/>
              <a:t>第十七</a:t>
            </a:r>
            <a:r>
              <a:rPr lang="zh-CN" altLang="en-US" sz="1800" dirty="0"/>
              <a:t>条 各级政府应推动环境保护和节约能源，实施可持续发展战略，在每年市政建设中安排一定比例的资金用于发展热电联产、</a:t>
            </a:r>
            <a:r>
              <a:rPr lang="zh-CN" altLang="en-US" sz="1800" dirty="0" smtClean="0"/>
              <a:t>集中供热</a:t>
            </a:r>
            <a:r>
              <a:rPr lang="en-US" altLang="zh-CN" sz="1800" dirty="0" smtClean="0"/>
              <a:t>….</a:t>
            </a:r>
          </a:p>
          <a:p>
            <a:r>
              <a:rPr lang="zh-CN" altLang="en-US" sz="1800" dirty="0" smtClean="0"/>
              <a:t>第二十一</a:t>
            </a:r>
            <a:r>
              <a:rPr lang="zh-CN" altLang="en-US" sz="1800" dirty="0"/>
              <a:t>条 </a:t>
            </a:r>
            <a:r>
              <a:rPr lang="en-US" altLang="zh-CN" sz="1800" dirty="0" smtClean="0"/>
              <a:t>……..</a:t>
            </a:r>
            <a:r>
              <a:rPr lang="zh-CN" altLang="en-US" sz="1800" dirty="0" smtClean="0"/>
              <a:t>热电</a:t>
            </a:r>
            <a:r>
              <a:rPr lang="zh-CN" altLang="en-US" sz="1800" dirty="0"/>
              <a:t>联产热价、电价的制定应充分考虑热电厂节约能源、保护环境的社会效益，在兼顾用户承受能力的前提下，本着热、电共享的原则合理分摊，由各级价格行政管理部门按价格管理权限制定公平、合理的价格。</a:t>
            </a:r>
          </a:p>
          <a:p>
            <a:endParaRPr lang="zh-CN" altLang="en-US" sz="1800" dirty="0"/>
          </a:p>
        </p:txBody>
      </p:sp>
      <p:pic>
        <p:nvPicPr>
          <p:cNvPr id="1026"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11615" t="2817" r="11615" b="47183"/>
          <a:stretch/>
        </p:blipFill>
        <p:spPr bwMode="auto">
          <a:xfrm>
            <a:off x="469900" y="495300"/>
            <a:ext cx="8229600" cy="1955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387910067"/>
      </p:ext>
    </p:extLst>
  </p:cSld>
  <p:clrMapOvr>
    <a:masterClrMapping/>
  </p:clrMapOvr>
  <p:transition spd="med">
    <p:cut thruBlk="1"/>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AutoShape 6"/>
          <p:cNvSpPr>
            <a:spLocks noChangeArrowheads="1"/>
          </p:cNvSpPr>
          <p:nvPr/>
        </p:nvSpPr>
        <p:spPr bwMode="gray">
          <a:xfrm>
            <a:off x="819150" y="569913"/>
            <a:ext cx="1377950" cy="641350"/>
          </a:xfrm>
          <a:prstGeom prst="roundRect">
            <a:avLst>
              <a:gd name="adj" fmla="val 16667"/>
            </a:avLst>
          </a:prstGeom>
          <a:gradFill rotWithShape="1">
            <a:gsLst>
              <a:gs pos="0">
                <a:srgbClr val="B2B2B2"/>
              </a:gs>
              <a:gs pos="50000">
                <a:srgbClr val="FFFFFF"/>
              </a:gs>
              <a:gs pos="100000">
                <a:srgbClr val="B2B2B2"/>
              </a:gs>
            </a:gsLst>
            <a:lin ang="5400000" scaled="1"/>
          </a:gradFill>
          <a:ln w="38100" algn="ctr">
            <a:solidFill>
              <a:srgbClr val="EAEAEA"/>
            </a:solidFill>
            <a:round/>
            <a:headEnd/>
            <a:tailEnd/>
          </a:ln>
        </p:spPr>
        <p:txBody>
          <a:bodyPr wrap="none" anchor="ctr"/>
          <a:lstStyle/>
          <a:p>
            <a:endParaRPr lang="zh-CN" altLang="en-US"/>
          </a:p>
        </p:txBody>
      </p:sp>
      <p:sp>
        <p:nvSpPr>
          <p:cNvPr id="5" name="矩形 4"/>
          <p:cNvSpPr/>
          <p:nvPr/>
        </p:nvSpPr>
        <p:spPr>
          <a:xfrm>
            <a:off x="833089" y="608364"/>
            <a:ext cx="1745011" cy="584775"/>
          </a:xfrm>
          <a:prstGeom prst="rect">
            <a:avLst/>
          </a:prstGeom>
        </p:spPr>
        <p:txBody>
          <a:bodyPr wrap="square">
            <a:spAutoFit/>
          </a:bodyPr>
          <a:lstStyle/>
          <a:p>
            <a:pPr>
              <a:defRPr/>
            </a:pPr>
            <a:r>
              <a:rPr lang="zh-CN" altLang="en-US" sz="3200" b="1" spc="300" dirty="0" smtClean="0">
                <a:ln w="11430" cmpd="sng">
                  <a:solidFill>
                    <a:schemeClr val="accent1">
                      <a:tint val="10000"/>
                    </a:schemeClr>
                  </a:solidFill>
                  <a:prstDash val="solid"/>
                  <a:miter lim="800000"/>
                </a:ln>
                <a:solidFill>
                  <a:srgbClr val="FF0000"/>
                </a:solidFill>
                <a:effectLst>
                  <a:glow rad="45500">
                    <a:schemeClr val="accent1">
                      <a:satMod val="220000"/>
                      <a:alpha val="35000"/>
                    </a:schemeClr>
                  </a:glow>
                </a:effectLst>
                <a:latin typeface="微软雅黑" pitchFamily="34" charset="-122"/>
                <a:ea typeface="微软雅黑" pitchFamily="34" charset="-122"/>
                <a:cs typeface="宋体" pitchFamily="2" charset="-122"/>
              </a:rPr>
              <a:t>建议</a:t>
            </a:r>
            <a:endParaRPr lang="zh-CN" altLang="en-US" sz="3200" b="1" spc="300" dirty="0">
              <a:ln w="11430" cmpd="sng">
                <a:solidFill>
                  <a:schemeClr val="accent1">
                    <a:tint val="10000"/>
                  </a:schemeClr>
                </a:solidFill>
                <a:prstDash val="solid"/>
                <a:miter lim="800000"/>
              </a:ln>
              <a:solidFill>
                <a:srgbClr val="FF0000"/>
              </a:solidFill>
              <a:effectLst>
                <a:glow rad="45500">
                  <a:schemeClr val="accent1">
                    <a:satMod val="220000"/>
                    <a:alpha val="35000"/>
                  </a:schemeClr>
                </a:glow>
              </a:effectLst>
              <a:latin typeface="微软雅黑" pitchFamily="34" charset="-122"/>
              <a:ea typeface="微软雅黑" pitchFamily="34" charset="-122"/>
              <a:cs typeface="宋体" pitchFamily="2" charset="-122"/>
            </a:endParaRPr>
          </a:p>
        </p:txBody>
      </p:sp>
      <p:sp>
        <p:nvSpPr>
          <p:cNvPr id="39940" name="内容占位符 2"/>
          <p:cNvSpPr>
            <a:spLocks noGrp="1"/>
          </p:cNvSpPr>
          <p:nvPr>
            <p:ph idx="1"/>
          </p:nvPr>
        </p:nvSpPr>
        <p:spPr bwMode="auto">
          <a:xfrm>
            <a:off x="735013" y="1500188"/>
            <a:ext cx="7773987" cy="4329112"/>
          </a:xfrm>
          <a:solidFill>
            <a:schemeClr val="bg1">
              <a:alpha val="67058"/>
            </a:schemeClr>
          </a:solidFill>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buFont typeface="Wingdings" pitchFamily="2" charset="2"/>
              <a:buChar char="u"/>
            </a:pPr>
            <a:r>
              <a:rPr lang="zh-CN" altLang="zh-CN" sz="2000" dirty="0">
                <a:latin typeface="+mn-ea"/>
              </a:rPr>
              <a:t>大力宣传污水厂采用厌氧消化沼气进行热电联产，不仅能够有效节约污水厂能源消耗而且还能减少温室气体排放的理念；</a:t>
            </a:r>
          </a:p>
          <a:p>
            <a:pPr>
              <a:buFont typeface="Wingdings" pitchFamily="2" charset="2"/>
              <a:buChar char="u"/>
            </a:pPr>
            <a:r>
              <a:rPr lang="zh-CN" altLang="zh-CN" sz="2000" dirty="0">
                <a:latin typeface="+mn-ea"/>
              </a:rPr>
              <a:t>制定明确的金融、财税、价格和管理政策和措施，鼓励和奖励污水处理厂采用热电联产；同时地方政府在规划阶段统筹考虑污泥、餐厨垃圾和其他高浓度有机废弃物的联合处理处置，提高热电联产系统的效率和效益；</a:t>
            </a:r>
          </a:p>
          <a:p>
            <a:pPr>
              <a:buFont typeface="Wingdings" pitchFamily="2" charset="2"/>
              <a:buChar char="u"/>
            </a:pPr>
            <a:r>
              <a:rPr lang="zh-TW" altLang="zh-CN" sz="2000" dirty="0">
                <a:latin typeface="宋体" pitchFamily="2" charset="-122"/>
                <a:ea typeface="宋体" pitchFamily="2" charset="-122"/>
              </a:rPr>
              <a:t>积极扶植推广热电联产服务的</a:t>
            </a:r>
            <a:r>
              <a:rPr lang="zh-CN" altLang="zh-CN" sz="2000" dirty="0">
                <a:latin typeface="宋体" pitchFamily="2" charset="-122"/>
                <a:ea typeface="宋体" pitchFamily="2" charset="-122"/>
              </a:rPr>
              <a:t>专业</a:t>
            </a:r>
            <a:r>
              <a:rPr lang="zh-TW" altLang="zh-CN" sz="2000" dirty="0">
                <a:latin typeface="宋体" pitchFamily="2" charset="-122"/>
                <a:ea typeface="宋体" pitchFamily="2" charset="-122"/>
              </a:rPr>
              <a:t>能源公司，加强工程筹备</a:t>
            </a:r>
            <a:r>
              <a:rPr lang="zh-CN" altLang="zh-CN" sz="2000" dirty="0">
                <a:latin typeface="宋体" pitchFamily="2" charset="-122"/>
                <a:ea typeface="宋体" pitchFamily="2" charset="-122"/>
              </a:rPr>
              <a:t>、</a:t>
            </a:r>
            <a:r>
              <a:rPr lang="zh-TW" altLang="zh-CN" sz="2000" dirty="0">
                <a:latin typeface="宋体" pitchFamily="2" charset="-122"/>
                <a:ea typeface="宋体" pitchFamily="2" charset="-122"/>
              </a:rPr>
              <a:t>设备选型</a:t>
            </a:r>
            <a:r>
              <a:rPr lang="zh-CN" altLang="zh-CN" sz="2000" dirty="0">
                <a:latin typeface="宋体" pitchFamily="2" charset="-122"/>
                <a:ea typeface="宋体" pitchFamily="2" charset="-122"/>
              </a:rPr>
              <a:t>、</a:t>
            </a:r>
            <a:r>
              <a:rPr lang="zh-TW" altLang="zh-CN" sz="2000" dirty="0">
                <a:latin typeface="宋体" pitchFamily="2" charset="-122"/>
                <a:ea typeface="宋体" pitchFamily="2" charset="-122"/>
              </a:rPr>
              <a:t>工程设计</a:t>
            </a:r>
            <a:r>
              <a:rPr lang="zh-CN" altLang="zh-CN" sz="2000" dirty="0">
                <a:latin typeface="宋体" pitchFamily="2" charset="-122"/>
                <a:ea typeface="宋体" pitchFamily="2" charset="-122"/>
              </a:rPr>
              <a:t>、</a:t>
            </a:r>
            <a:r>
              <a:rPr lang="zh-TW" altLang="zh-CN" sz="2000" dirty="0">
                <a:latin typeface="宋体" pitchFamily="2" charset="-122"/>
                <a:ea typeface="宋体" pitchFamily="2" charset="-122"/>
              </a:rPr>
              <a:t>安装调试</a:t>
            </a:r>
            <a:r>
              <a:rPr lang="zh-CN" altLang="zh-CN" sz="2000" dirty="0">
                <a:latin typeface="宋体" pitchFamily="2" charset="-122"/>
                <a:ea typeface="宋体" pitchFamily="2" charset="-122"/>
              </a:rPr>
              <a:t>、</a:t>
            </a:r>
            <a:r>
              <a:rPr lang="zh-TW" altLang="zh-CN" sz="2000" dirty="0">
                <a:latin typeface="宋体" pitchFamily="2" charset="-122"/>
                <a:ea typeface="宋体" pitchFamily="2" charset="-122"/>
              </a:rPr>
              <a:t>联网</a:t>
            </a:r>
            <a:r>
              <a:rPr lang="zh-CN" altLang="zh-CN" sz="2000" dirty="0">
                <a:latin typeface="宋体" pitchFamily="2" charset="-122"/>
                <a:ea typeface="宋体" pitchFamily="2" charset="-122"/>
              </a:rPr>
              <a:t>运行、</a:t>
            </a:r>
            <a:r>
              <a:rPr lang="zh-TW" altLang="zh-CN" sz="2000" dirty="0">
                <a:latin typeface="宋体" pitchFamily="2" charset="-122"/>
                <a:ea typeface="宋体" pitchFamily="2" charset="-122"/>
              </a:rPr>
              <a:t>配件供应、培训、维修等全过程服务</a:t>
            </a:r>
            <a:r>
              <a:rPr lang="zh-CN" altLang="zh-CN" sz="2000" dirty="0">
                <a:latin typeface="宋体" pitchFamily="2" charset="-122"/>
                <a:ea typeface="宋体" pitchFamily="2" charset="-122"/>
              </a:rPr>
              <a:t>，加快</a:t>
            </a:r>
            <a:r>
              <a:rPr lang="zh-TW" altLang="zh-CN" sz="2000" dirty="0">
                <a:latin typeface="宋体" pitchFamily="2" charset="-122"/>
                <a:ea typeface="宋体" pitchFamily="2" charset="-122"/>
              </a:rPr>
              <a:t>示范工程建设</a:t>
            </a:r>
            <a:r>
              <a:rPr lang="zh-TW" altLang="zh-CN" sz="2000" dirty="0" smtClean="0">
                <a:latin typeface="宋体" pitchFamily="2" charset="-122"/>
                <a:ea typeface="宋体" pitchFamily="2" charset="-122"/>
              </a:rPr>
              <a:t>。</a:t>
            </a:r>
            <a:endParaRPr lang="en-US" altLang="zh-TW" sz="2000" dirty="0" smtClean="0">
              <a:latin typeface="宋体" pitchFamily="2" charset="-122"/>
              <a:ea typeface="宋体" pitchFamily="2" charset="-122"/>
            </a:endParaRPr>
          </a:p>
          <a:p>
            <a:pPr>
              <a:buFont typeface="Wingdings" pitchFamily="2" charset="2"/>
              <a:buChar char="u"/>
            </a:pPr>
            <a:r>
              <a:rPr lang="zh-CN" altLang="zh-CN" sz="2000" dirty="0" smtClean="0">
                <a:latin typeface="+mn-ea"/>
              </a:rPr>
              <a:t>制定</a:t>
            </a:r>
            <a:r>
              <a:rPr lang="zh-CN" altLang="zh-CN" sz="2000" dirty="0">
                <a:latin typeface="+mn-ea"/>
              </a:rPr>
              <a:t>污水厂热电联产技术标准规范，加强热电联产系统的规划、设计、安装和运行，合理选择热电联产系统，避免一窝蜂上马；加大对厌氧消化技术、污泥和有机废弃物联合厌氧消化技术的研究，确保热电联产系统气源的稳定来源；</a:t>
            </a:r>
          </a:p>
          <a:p>
            <a:pPr marL="0" indent="0">
              <a:buNone/>
            </a:pPr>
            <a:endParaRPr lang="zh-CN" altLang="zh-CN" sz="2000" dirty="0"/>
          </a:p>
          <a:p>
            <a:pPr>
              <a:lnSpc>
                <a:spcPct val="150000"/>
              </a:lnSpc>
              <a:spcBef>
                <a:spcPct val="0"/>
              </a:spcBef>
              <a:buFont typeface="Arial" charset="0"/>
              <a:buNone/>
            </a:pPr>
            <a:endParaRPr lang="zh-CN" altLang="en-US" sz="1800" b="1" dirty="0" smtClean="0">
              <a:latin typeface="黑体" pitchFamily="49" charset="-122"/>
              <a:ea typeface="黑体" pitchFamily="49" charset="-122"/>
            </a:endParaRPr>
          </a:p>
        </p:txBody>
      </p:sp>
    </p:spTree>
  </p:cSld>
  <p:clrMapOvr>
    <a:masterClrMapping/>
  </p:clrMapOvr>
  <p:transition spd="med">
    <p:random/>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1969643" y="2113136"/>
            <a:ext cx="4852610" cy="1877437"/>
          </a:xfrm>
          <a:prstGeom prst="rect">
            <a:avLst/>
          </a:prstGeom>
          <a:noFill/>
        </p:spPr>
        <p:txBody>
          <a:bodyPr wrap="none">
            <a:spAutoFit/>
          </a:bodyPr>
          <a:lstStyle/>
          <a:p>
            <a:pPr algn="ctr">
              <a:defRPr/>
            </a:pPr>
            <a:r>
              <a:rPr lang="zh-CN" altLang="en-US" sz="80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华文新魏" pitchFamily="2" charset="-122"/>
                <a:ea typeface="华文新魏" pitchFamily="2" charset="-122"/>
              </a:rPr>
              <a:t>谢   谢</a:t>
            </a:r>
            <a:r>
              <a:rPr lang="zh-CN" altLang="en-US" sz="80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华文新魏" pitchFamily="2" charset="-122"/>
                <a:ea typeface="华文新魏" pitchFamily="2" charset="-122"/>
              </a:rPr>
              <a:t>！</a:t>
            </a:r>
            <a:endParaRPr lang="en-US" altLang="zh-CN" sz="80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华文新魏" pitchFamily="2" charset="-122"/>
              <a:ea typeface="华文新魏" pitchFamily="2" charset="-122"/>
            </a:endParaRPr>
          </a:p>
          <a:p>
            <a:pPr algn="ctr">
              <a:defRPr/>
            </a:pPr>
            <a:r>
              <a:rPr lang="en-US" altLang="zh-CN" sz="36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华文新魏" pitchFamily="2" charset="-122"/>
                <a:ea typeface="华文新魏" pitchFamily="2" charset="-122"/>
              </a:rPr>
              <a:t>13311812921@126.com</a:t>
            </a:r>
            <a:endParaRPr lang="zh-CN" altLang="en-US" sz="36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华文新魏" pitchFamily="2" charset="-122"/>
              <a:ea typeface="华文新魏" pitchFamily="2" charset="-122"/>
            </a:endParaRPr>
          </a:p>
        </p:txBody>
      </p:sp>
    </p:spTree>
  </p:cSld>
  <p:clrMapOvr>
    <a:masterClrMapping/>
  </p:clrMapOvr>
  <p:transition spd="med">
    <p:wedg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内容占位符 2"/>
          <p:cNvSpPr>
            <a:spLocks noGrp="1"/>
          </p:cNvSpPr>
          <p:nvPr>
            <p:ph idx="1"/>
          </p:nvPr>
        </p:nvSpPr>
        <p:spPr bwMode="auto">
          <a:xfrm>
            <a:off x="557213" y="1563688"/>
            <a:ext cx="7812087" cy="426561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indent="0">
              <a:buNone/>
            </a:pPr>
            <a:r>
              <a:rPr lang="en-US" altLang="zh-CN" sz="2400" dirty="0" smtClean="0"/>
              <a:t>wastewater </a:t>
            </a:r>
            <a:r>
              <a:rPr lang="en-US" altLang="zh-CN" sz="2400" dirty="0"/>
              <a:t>treatment </a:t>
            </a:r>
            <a:r>
              <a:rPr lang="en-US" altLang="zh-CN" sz="2400" dirty="0" smtClean="0"/>
              <a:t>plant</a:t>
            </a:r>
            <a:r>
              <a:rPr lang="zh-CN" altLang="en-US" sz="2400" dirty="0" smtClean="0"/>
              <a:t>（</a:t>
            </a:r>
            <a:r>
              <a:rPr lang="en-US" altLang="zh-CN" sz="2400" dirty="0" smtClean="0"/>
              <a:t> </a:t>
            </a:r>
            <a:r>
              <a:rPr lang="en-US" altLang="zh-CN" sz="2400" dirty="0"/>
              <a:t>or </a:t>
            </a:r>
            <a:r>
              <a:rPr lang="en-US" altLang="zh-CN" sz="2400" dirty="0" smtClean="0">
                <a:solidFill>
                  <a:srgbClr val="FF0000"/>
                </a:solidFill>
              </a:rPr>
              <a:t>WWTP</a:t>
            </a:r>
            <a:r>
              <a:rPr lang="zh-CN" altLang="en-US" sz="2400" dirty="0"/>
              <a:t>）</a:t>
            </a:r>
            <a:r>
              <a:rPr lang="zh-CN" altLang="en-US" sz="2400" dirty="0" smtClean="0">
                <a:solidFill>
                  <a:srgbClr val="FF0000"/>
                </a:solidFill>
              </a:rPr>
              <a:t>向</a:t>
            </a:r>
            <a:r>
              <a:rPr lang="en-US" altLang="zh-CN" sz="2400" dirty="0" smtClean="0"/>
              <a:t>   Water </a:t>
            </a:r>
            <a:r>
              <a:rPr lang="en-US" altLang="zh-CN" sz="2400" dirty="0"/>
              <a:t>Resource Recovery </a:t>
            </a:r>
            <a:r>
              <a:rPr lang="en-US" altLang="zh-CN" sz="2400" dirty="0" smtClean="0"/>
              <a:t>Facility</a:t>
            </a:r>
            <a:r>
              <a:rPr lang="zh-CN" altLang="en-US" sz="2400" dirty="0" smtClean="0"/>
              <a:t>（</a:t>
            </a:r>
            <a:r>
              <a:rPr lang="en-US" altLang="zh-CN" sz="2400" dirty="0" smtClean="0"/>
              <a:t>or </a:t>
            </a:r>
            <a:r>
              <a:rPr lang="en-US" altLang="zh-CN" sz="2400" dirty="0" smtClean="0">
                <a:solidFill>
                  <a:srgbClr val="FF0000"/>
                </a:solidFill>
              </a:rPr>
              <a:t>WRRF</a:t>
            </a:r>
            <a:r>
              <a:rPr lang="zh-CN" altLang="en-US" sz="2400" dirty="0"/>
              <a:t> ） </a:t>
            </a:r>
            <a:r>
              <a:rPr lang="zh-CN" altLang="en-US" sz="2400" dirty="0" smtClean="0"/>
              <a:t> </a:t>
            </a:r>
            <a:r>
              <a:rPr lang="zh-CN" altLang="en-US" sz="2400" dirty="0" smtClean="0">
                <a:solidFill>
                  <a:srgbClr val="FF0000"/>
                </a:solidFill>
              </a:rPr>
              <a:t>转变</a:t>
            </a:r>
            <a:endParaRPr lang="en-US" altLang="zh-CN" sz="2400" dirty="0" smtClean="0">
              <a:solidFill>
                <a:srgbClr val="FF0000"/>
              </a:solidFill>
            </a:endParaRPr>
          </a:p>
          <a:p>
            <a:pPr>
              <a:buFont typeface="Wingdings" pitchFamily="2" charset="2"/>
              <a:buChar char="u"/>
            </a:pPr>
            <a:r>
              <a:rPr lang="zh-CN" altLang="zh-CN" sz="2400" dirty="0"/>
              <a:t>污水再生</a:t>
            </a:r>
            <a:r>
              <a:rPr lang="zh-CN" altLang="zh-CN" sz="2400" dirty="0" smtClean="0"/>
              <a:t>利用</a:t>
            </a:r>
            <a:endParaRPr lang="en-US" altLang="zh-CN" sz="2400" dirty="0" smtClean="0"/>
          </a:p>
          <a:p>
            <a:pPr>
              <a:buFont typeface="Wingdings" pitchFamily="2" charset="2"/>
              <a:buChar char="u"/>
            </a:pPr>
            <a:r>
              <a:rPr lang="zh-CN" altLang="zh-CN" sz="2400" dirty="0" smtClean="0"/>
              <a:t>营养</a:t>
            </a:r>
            <a:r>
              <a:rPr lang="zh-CN" altLang="zh-CN" sz="2400" dirty="0"/>
              <a:t>物及有用资源的回收</a:t>
            </a:r>
            <a:r>
              <a:rPr lang="zh-CN" altLang="zh-CN" sz="2400" dirty="0" smtClean="0"/>
              <a:t>利用</a:t>
            </a:r>
            <a:endParaRPr lang="en-US" altLang="zh-CN" sz="2400" dirty="0" smtClean="0"/>
          </a:p>
          <a:p>
            <a:pPr>
              <a:buFont typeface="Wingdings" pitchFamily="2" charset="2"/>
              <a:buChar char="u"/>
            </a:pPr>
            <a:r>
              <a:rPr lang="zh-CN" altLang="zh-CN" sz="2400" dirty="0" smtClean="0"/>
              <a:t>污水</a:t>
            </a:r>
            <a:r>
              <a:rPr lang="zh-CN" altLang="zh-CN" sz="2400" dirty="0"/>
              <a:t>中的废热和潜在能源的回</a:t>
            </a:r>
            <a:r>
              <a:rPr lang="zh-CN" altLang="zh-CN" sz="2400" dirty="0" smtClean="0"/>
              <a:t>用</a:t>
            </a:r>
            <a:endParaRPr lang="en-US" altLang="zh-CN" sz="2400" dirty="0" smtClean="0"/>
          </a:p>
          <a:p>
            <a:pPr>
              <a:buFont typeface="Wingdings" pitchFamily="2" charset="2"/>
              <a:buChar char="u"/>
            </a:pPr>
            <a:r>
              <a:rPr lang="zh-CN" altLang="zh-CN" sz="2400" dirty="0" smtClean="0"/>
              <a:t>利用</a:t>
            </a:r>
            <a:r>
              <a:rPr lang="zh-CN" altLang="zh-CN" sz="2400" dirty="0"/>
              <a:t>污水厂的场地开发风能、太阳能等</a:t>
            </a:r>
            <a:r>
              <a:rPr lang="zh-CN" altLang="zh-CN" sz="2400" dirty="0" smtClean="0"/>
              <a:t>可再生能源</a:t>
            </a:r>
            <a:endParaRPr lang="en-US" altLang="zh-CN" sz="2400" dirty="0" smtClean="0"/>
          </a:p>
          <a:p>
            <a:pPr>
              <a:buFont typeface="Wingdings" pitchFamily="2" charset="2"/>
              <a:buChar char="u"/>
            </a:pPr>
            <a:r>
              <a:rPr lang="zh-CN" altLang="zh-CN" sz="2400" dirty="0" smtClean="0"/>
              <a:t>通过</a:t>
            </a:r>
            <a:r>
              <a:rPr lang="zh-CN" altLang="zh-CN" sz="2400" dirty="0"/>
              <a:t>绿色基础设施理念进行雨水的</a:t>
            </a:r>
            <a:r>
              <a:rPr lang="zh-CN" altLang="zh-CN" sz="2400" dirty="0" smtClean="0"/>
              <a:t>管理</a:t>
            </a:r>
            <a:endParaRPr lang="en-US" altLang="zh-CN" sz="2400" dirty="0" smtClean="0"/>
          </a:p>
          <a:p>
            <a:pPr>
              <a:buFont typeface="Wingdings" pitchFamily="2" charset="2"/>
              <a:buChar char="u"/>
            </a:pPr>
            <a:r>
              <a:rPr lang="zh-CN" altLang="zh-CN" sz="2400" dirty="0" smtClean="0"/>
              <a:t>将</a:t>
            </a:r>
            <a:r>
              <a:rPr lang="zh-CN" altLang="zh-CN" sz="2400" dirty="0"/>
              <a:t>以最低的经济投入得到最大的环境效益，促进当地经济发展，并更广泛地改善城市生态</a:t>
            </a:r>
            <a:r>
              <a:rPr lang="zh-CN" altLang="zh-CN" sz="2400" dirty="0" smtClean="0"/>
              <a:t>质量</a:t>
            </a:r>
            <a:endParaRPr lang="zh-CN" altLang="zh-CN" sz="2400" dirty="0" smtClean="0">
              <a:solidFill>
                <a:srgbClr val="FF0000"/>
              </a:solidFill>
            </a:endParaRPr>
          </a:p>
        </p:txBody>
      </p:sp>
      <p:sp>
        <p:nvSpPr>
          <p:cNvPr id="20483" name="AutoShape 6"/>
          <p:cNvSpPr>
            <a:spLocks noChangeArrowheads="1"/>
          </p:cNvSpPr>
          <p:nvPr/>
        </p:nvSpPr>
        <p:spPr bwMode="gray">
          <a:xfrm>
            <a:off x="374650" y="569913"/>
            <a:ext cx="2071688" cy="641350"/>
          </a:xfrm>
          <a:prstGeom prst="roundRect">
            <a:avLst>
              <a:gd name="adj" fmla="val 16667"/>
            </a:avLst>
          </a:prstGeom>
          <a:gradFill rotWithShape="1">
            <a:gsLst>
              <a:gs pos="0">
                <a:srgbClr val="B2B2B2"/>
              </a:gs>
              <a:gs pos="50000">
                <a:srgbClr val="FFFFFF"/>
              </a:gs>
              <a:gs pos="100000">
                <a:srgbClr val="B2B2B2"/>
              </a:gs>
            </a:gsLst>
            <a:lin ang="5400000" scaled="1"/>
          </a:gradFill>
          <a:ln w="38100" algn="ctr">
            <a:solidFill>
              <a:srgbClr val="EAEAEA"/>
            </a:solidFill>
            <a:round/>
            <a:headEnd/>
            <a:tailEnd/>
          </a:ln>
        </p:spPr>
        <p:txBody>
          <a:bodyPr wrap="none" anchor="ctr"/>
          <a:lstStyle/>
          <a:p>
            <a:endParaRPr lang="zh-CN" altLang="en-US">
              <a:solidFill>
                <a:prstClr val="black"/>
              </a:solidFill>
            </a:endParaRPr>
          </a:p>
        </p:txBody>
      </p:sp>
      <p:sp>
        <p:nvSpPr>
          <p:cNvPr id="9" name="矩形 8"/>
          <p:cNvSpPr/>
          <p:nvPr/>
        </p:nvSpPr>
        <p:spPr>
          <a:xfrm>
            <a:off x="439389" y="595664"/>
            <a:ext cx="2066305" cy="584775"/>
          </a:xfrm>
          <a:prstGeom prst="rect">
            <a:avLst/>
          </a:prstGeom>
        </p:spPr>
        <p:txBody>
          <a:bodyPr>
            <a:spAutoFit/>
          </a:bodyPr>
          <a:lstStyle/>
          <a:p>
            <a:pPr>
              <a:defRPr/>
            </a:pPr>
            <a:r>
              <a:rPr lang="zh-CN" altLang="en-US" sz="3200" b="1" spc="300" dirty="0">
                <a:ln w="11430" cmpd="sng">
                  <a:solidFill>
                    <a:srgbClr val="4F81BD">
                      <a:tint val="10000"/>
                    </a:srgbClr>
                  </a:solidFill>
                  <a:prstDash val="solid"/>
                  <a:miter lim="800000"/>
                </a:ln>
                <a:solidFill>
                  <a:srgbClr val="FF0000"/>
                </a:solidFill>
                <a:effectLst>
                  <a:glow rad="45500">
                    <a:srgbClr val="4F81BD">
                      <a:satMod val="220000"/>
                      <a:alpha val="35000"/>
                    </a:srgbClr>
                  </a:glow>
                </a:effectLst>
                <a:latin typeface="微软雅黑" pitchFamily="34" charset="-122"/>
                <a:ea typeface="微软雅黑" pitchFamily="34" charset="-122"/>
                <a:cs typeface="宋体" pitchFamily="2" charset="-122"/>
              </a:rPr>
              <a:t>最新</a:t>
            </a:r>
            <a:r>
              <a:rPr lang="zh-CN" altLang="en-US" sz="3200" b="1" spc="300" dirty="0" smtClean="0">
                <a:ln w="11430" cmpd="sng">
                  <a:solidFill>
                    <a:srgbClr val="4F81BD">
                      <a:tint val="10000"/>
                    </a:srgbClr>
                  </a:solidFill>
                  <a:prstDash val="solid"/>
                  <a:miter lim="800000"/>
                </a:ln>
                <a:solidFill>
                  <a:srgbClr val="FF0000"/>
                </a:solidFill>
                <a:effectLst>
                  <a:glow rad="45500">
                    <a:srgbClr val="4F81BD">
                      <a:satMod val="220000"/>
                      <a:alpha val="35000"/>
                    </a:srgbClr>
                  </a:glow>
                </a:effectLst>
                <a:latin typeface="微软雅黑" pitchFamily="34" charset="-122"/>
                <a:ea typeface="微软雅黑" pitchFamily="34" charset="-122"/>
                <a:cs typeface="宋体" pitchFamily="2" charset="-122"/>
              </a:rPr>
              <a:t>理念</a:t>
            </a:r>
            <a:endParaRPr lang="zh-CN" altLang="en-US" sz="3200" b="1" spc="300" dirty="0">
              <a:ln w="11430" cmpd="sng">
                <a:solidFill>
                  <a:srgbClr val="4F81BD">
                    <a:tint val="10000"/>
                  </a:srgbClr>
                </a:solidFill>
                <a:prstDash val="solid"/>
                <a:miter lim="800000"/>
              </a:ln>
              <a:solidFill>
                <a:srgbClr val="FF0000"/>
              </a:solidFill>
              <a:effectLst>
                <a:glow rad="45500">
                  <a:srgbClr val="4F81BD">
                    <a:satMod val="220000"/>
                    <a:alpha val="35000"/>
                  </a:srgbClr>
                </a:glow>
              </a:effectLst>
              <a:latin typeface="微软雅黑" pitchFamily="34" charset="-122"/>
              <a:ea typeface="微软雅黑" pitchFamily="34" charset="-122"/>
              <a:cs typeface="宋体" pitchFamily="2" charset="-122"/>
            </a:endParaRPr>
          </a:p>
        </p:txBody>
      </p:sp>
    </p:spTree>
    <p:extLst>
      <p:ext uri="{BB962C8B-B14F-4D97-AF65-F5344CB8AC3E}">
        <p14:creationId xmlns:p14="http://schemas.microsoft.com/office/powerpoint/2010/main" val="2719170700"/>
      </p:ext>
    </p:extLst>
  </p:cSld>
  <p:clrMapOvr>
    <a:masterClrMapping/>
  </p:clrMapOvr>
  <p:transition spd="med">
    <p:random/>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内容占位符 2"/>
          <p:cNvSpPr>
            <a:spLocks noGrp="1"/>
          </p:cNvSpPr>
          <p:nvPr>
            <p:ph idx="1"/>
          </p:nvPr>
        </p:nvSpPr>
        <p:spPr bwMode="auto">
          <a:xfrm>
            <a:off x="620713" y="1092200"/>
            <a:ext cx="8040687" cy="4394200"/>
          </a:xfr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defRPr/>
            </a:pPr>
            <a:r>
              <a:rPr lang="zh-CN" altLang="zh-CN" sz="2400" dirty="0"/>
              <a:t>热电联产（</a:t>
            </a:r>
            <a:r>
              <a:rPr lang="en-US" altLang="zh-CN" sz="2400" dirty="0"/>
              <a:t>CHP</a:t>
            </a:r>
            <a:r>
              <a:rPr lang="zh-CN" altLang="zh-CN" sz="2400" dirty="0"/>
              <a:t>）系统是从一种燃料（如天然气、生物固体、沼气、煤或者油等）同时产生电和热的技术。它是一项综合技术，包括动力系统、发电系统和热回收系统等主要</a:t>
            </a:r>
            <a:r>
              <a:rPr lang="zh-CN" altLang="zh-CN" sz="2400" dirty="0" smtClean="0"/>
              <a:t>组成部分该</a:t>
            </a:r>
            <a:r>
              <a:rPr lang="zh-CN" altLang="zh-CN" sz="2400" dirty="0"/>
              <a:t>技术在全世界范围已经广泛用于工业生产和城市供热等</a:t>
            </a:r>
            <a:r>
              <a:rPr lang="zh-CN" altLang="zh-CN" sz="2400" dirty="0" smtClean="0"/>
              <a:t>。</a:t>
            </a:r>
            <a:endParaRPr lang="en-US" altLang="zh-CN" sz="2400" dirty="0" smtClean="0"/>
          </a:p>
          <a:p>
            <a:pPr>
              <a:defRPr/>
            </a:pPr>
            <a:r>
              <a:rPr lang="zh-CN" altLang="zh-CN" sz="2400" dirty="0"/>
              <a:t>随着全球能源紧缺问题的日趋严重，美国从上世纪</a:t>
            </a:r>
            <a:r>
              <a:rPr lang="en-US" altLang="zh-CN" sz="2400" dirty="0"/>
              <a:t>80</a:t>
            </a:r>
            <a:r>
              <a:rPr lang="zh-CN" altLang="zh-CN" sz="2400" dirty="0"/>
              <a:t>年代就开始了污水厂厌氧沼气的热电联产技术研究和实践，大多数污水厂实施热电联产系统的主要目标是在满足厌氧消化池供热的同时，将发电则作为附加收益。研究表明，大多数污水处理厂通过采用热电联产系统可以解决厂内</a:t>
            </a:r>
            <a:r>
              <a:rPr lang="en-US" altLang="zh-CN" sz="2400" dirty="0"/>
              <a:t>40%</a:t>
            </a:r>
            <a:r>
              <a:rPr lang="zh-CN" altLang="zh-CN" sz="2400" dirty="0"/>
              <a:t>左右的能耗需求，个别污水厂</a:t>
            </a:r>
            <a:r>
              <a:rPr lang="zh-CN" altLang="zh-CN" sz="2400" dirty="0" smtClean="0"/>
              <a:t>（甚至</a:t>
            </a:r>
            <a:r>
              <a:rPr lang="zh-CN" altLang="zh-CN" sz="2400" dirty="0"/>
              <a:t>能达到能源自给甚至对外输出能源。</a:t>
            </a:r>
            <a:endParaRPr lang="zh-CN" altLang="en-US" sz="2400" b="1" dirty="0" smtClean="0">
              <a:latin typeface="黑体" pitchFamily="49" charset="-122"/>
              <a:ea typeface="黑体" pitchFamily="49" charset="-122"/>
            </a:endParaRPr>
          </a:p>
        </p:txBody>
      </p:sp>
      <p:sp>
        <p:nvSpPr>
          <p:cNvPr id="16387" name="AutoShape 6"/>
          <p:cNvSpPr>
            <a:spLocks noChangeArrowheads="1"/>
          </p:cNvSpPr>
          <p:nvPr/>
        </p:nvSpPr>
        <p:spPr bwMode="gray">
          <a:xfrm>
            <a:off x="374650" y="100364"/>
            <a:ext cx="3232150" cy="641350"/>
          </a:xfrm>
          <a:prstGeom prst="roundRect">
            <a:avLst>
              <a:gd name="adj" fmla="val 16667"/>
            </a:avLst>
          </a:prstGeom>
          <a:gradFill rotWithShape="1">
            <a:gsLst>
              <a:gs pos="0">
                <a:srgbClr val="B2B2B2"/>
              </a:gs>
              <a:gs pos="50000">
                <a:srgbClr val="FFFFFF"/>
              </a:gs>
              <a:gs pos="100000">
                <a:srgbClr val="B2B2B2"/>
              </a:gs>
            </a:gsLst>
            <a:lin ang="5400000" scaled="1"/>
          </a:gradFill>
          <a:ln w="38100" algn="ctr">
            <a:solidFill>
              <a:srgbClr val="EAEAEA"/>
            </a:solidFill>
            <a:round/>
            <a:headEnd/>
            <a:tailEnd/>
          </a:ln>
        </p:spPr>
        <p:txBody>
          <a:bodyPr wrap="none" anchor="ctr"/>
          <a:lstStyle/>
          <a:p>
            <a:endParaRPr lang="zh-CN" altLang="en-US"/>
          </a:p>
        </p:txBody>
      </p:sp>
      <p:sp>
        <p:nvSpPr>
          <p:cNvPr id="9" name="矩形 8"/>
          <p:cNvSpPr/>
          <p:nvPr/>
        </p:nvSpPr>
        <p:spPr>
          <a:xfrm>
            <a:off x="374650" y="100364"/>
            <a:ext cx="3327400" cy="584775"/>
          </a:xfrm>
          <a:prstGeom prst="rect">
            <a:avLst/>
          </a:prstGeom>
        </p:spPr>
        <p:txBody>
          <a:bodyPr wrap="square">
            <a:spAutoFit/>
          </a:bodyPr>
          <a:lstStyle/>
          <a:p>
            <a:pPr>
              <a:defRPr/>
            </a:pPr>
            <a:r>
              <a:rPr lang="zh-CN" altLang="en-US" sz="3200" b="1" spc="300" dirty="0" smtClean="0">
                <a:ln w="11430" cmpd="sng">
                  <a:solidFill>
                    <a:schemeClr val="accent1">
                      <a:tint val="10000"/>
                    </a:schemeClr>
                  </a:solidFill>
                  <a:prstDash val="solid"/>
                  <a:miter lim="800000"/>
                </a:ln>
                <a:solidFill>
                  <a:srgbClr val="FF0000"/>
                </a:solidFill>
                <a:effectLst>
                  <a:glow rad="45500">
                    <a:schemeClr val="accent1">
                      <a:satMod val="220000"/>
                      <a:alpha val="35000"/>
                    </a:schemeClr>
                  </a:glow>
                </a:effectLst>
                <a:latin typeface="微软雅黑" pitchFamily="34" charset="-122"/>
                <a:ea typeface="微软雅黑" pitchFamily="34" charset="-122"/>
                <a:cs typeface="宋体" pitchFamily="2" charset="-122"/>
              </a:rPr>
              <a:t>概述</a:t>
            </a:r>
            <a:endParaRPr lang="zh-CN" altLang="en-US" sz="3200" b="1" spc="300" dirty="0">
              <a:ln w="11430" cmpd="sng">
                <a:solidFill>
                  <a:schemeClr val="accent1">
                    <a:tint val="10000"/>
                  </a:schemeClr>
                </a:solidFill>
                <a:prstDash val="solid"/>
                <a:miter lim="800000"/>
              </a:ln>
              <a:solidFill>
                <a:srgbClr val="FF0000"/>
              </a:solidFill>
              <a:effectLst>
                <a:glow rad="45500">
                  <a:schemeClr val="accent1">
                    <a:satMod val="220000"/>
                    <a:alpha val="35000"/>
                  </a:schemeClr>
                </a:glow>
              </a:effectLst>
              <a:latin typeface="微软雅黑" pitchFamily="34" charset="-122"/>
              <a:ea typeface="微软雅黑" pitchFamily="34" charset="-122"/>
              <a:cs typeface="宋体" pitchFamily="2" charset="-122"/>
            </a:endParaRPr>
          </a:p>
        </p:txBody>
      </p:sp>
    </p:spTree>
  </p:cSld>
  <p:clrMapOvr>
    <a:masterClrMapping/>
  </p:clrMapOvr>
  <p:transition spd="med">
    <p:random/>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AutoShape 6"/>
          <p:cNvSpPr>
            <a:spLocks noChangeArrowheads="1"/>
          </p:cNvSpPr>
          <p:nvPr/>
        </p:nvSpPr>
        <p:spPr bwMode="gray">
          <a:xfrm>
            <a:off x="374650" y="11464"/>
            <a:ext cx="4984750" cy="641350"/>
          </a:xfrm>
          <a:prstGeom prst="roundRect">
            <a:avLst>
              <a:gd name="adj" fmla="val 16667"/>
            </a:avLst>
          </a:prstGeom>
          <a:gradFill rotWithShape="1">
            <a:gsLst>
              <a:gs pos="0">
                <a:srgbClr val="B2B2B2"/>
              </a:gs>
              <a:gs pos="50000">
                <a:srgbClr val="FFFFFF"/>
              </a:gs>
              <a:gs pos="100000">
                <a:srgbClr val="B2B2B2"/>
              </a:gs>
            </a:gsLst>
            <a:lin ang="5400000" scaled="1"/>
          </a:gradFill>
          <a:ln w="38100" algn="ctr">
            <a:solidFill>
              <a:srgbClr val="EAEAEA"/>
            </a:solidFill>
            <a:round/>
            <a:headEnd/>
            <a:tailEnd/>
          </a:ln>
        </p:spPr>
        <p:txBody>
          <a:bodyPr wrap="none" anchor="ctr"/>
          <a:lstStyle/>
          <a:p>
            <a:endParaRPr lang="zh-CN" altLang="en-US"/>
          </a:p>
        </p:txBody>
      </p:sp>
      <p:sp>
        <p:nvSpPr>
          <p:cNvPr id="7" name="矩形 6"/>
          <p:cNvSpPr/>
          <p:nvPr/>
        </p:nvSpPr>
        <p:spPr>
          <a:xfrm>
            <a:off x="439388" y="68039"/>
            <a:ext cx="5021612" cy="584775"/>
          </a:xfrm>
          <a:prstGeom prst="rect">
            <a:avLst/>
          </a:prstGeom>
        </p:spPr>
        <p:txBody>
          <a:bodyPr wrap="square">
            <a:spAutoFit/>
          </a:bodyPr>
          <a:lstStyle/>
          <a:p>
            <a:pPr>
              <a:defRPr/>
            </a:pPr>
            <a:r>
              <a:rPr lang="zh-CN" altLang="en-US" sz="3200" b="1" spc="300" dirty="0">
                <a:ln w="11430" cmpd="sng">
                  <a:solidFill>
                    <a:schemeClr val="accent1">
                      <a:tint val="10000"/>
                    </a:schemeClr>
                  </a:solidFill>
                  <a:prstDash val="solid"/>
                  <a:miter lim="800000"/>
                </a:ln>
                <a:solidFill>
                  <a:srgbClr val="FF0000"/>
                </a:solidFill>
                <a:effectLst>
                  <a:glow rad="45500">
                    <a:schemeClr val="accent1">
                      <a:satMod val="220000"/>
                      <a:alpha val="35000"/>
                    </a:schemeClr>
                  </a:glow>
                </a:effectLst>
                <a:latin typeface="微软雅黑" pitchFamily="34" charset="-122"/>
                <a:ea typeface="微软雅黑" pitchFamily="34" charset="-122"/>
                <a:cs typeface="宋体" pitchFamily="2" charset="-122"/>
              </a:rPr>
              <a:t>应用</a:t>
            </a:r>
            <a:r>
              <a:rPr lang="zh-CN" altLang="en-US" sz="3200" b="1" spc="300" dirty="0" smtClean="0">
                <a:ln w="11430" cmpd="sng">
                  <a:solidFill>
                    <a:schemeClr val="accent1">
                      <a:tint val="10000"/>
                    </a:schemeClr>
                  </a:solidFill>
                  <a:prstDash val="solid"/>
                  <a:miter lim="800000"/>
                </a:ln>
                <a:solidFill>
                  <a:srgbClr val="FF0000"/>
                </a:solidFill>
                <a:effectLst>
                  <a:glow rad="45500">
                    <a:schemeClr val="accent1">
                      <a:satMod val="220000"/>
                      <a:alpha val="35000"/>
                    </a:schemeClr>
                  </a:glow>
                </a:effectLst>
                <a:latin typeface="微软雅黑" pitchFamily="34" charset="-122"/>
                <a:ea typeface="微软雅黑" pitchFamily="34" charset="-122"/>
                <a:cs typeface="宋体" pitchFamily="2" charset="-122"/>
              </a:rPr>
              <a:t>现状</a:t>
            </a:r>
            <a:endParaRPr lang="zh-CN" altLang="en-US" b="1" spc="300" dirty="0">
              <a:ln w="11430" cmpd="sng">
                <a:solidFill>
                  <a:schemeClr val="accent1">
                    <a:tint val="10000"/>
                  </a:schemeClr>
                </a:solidFill>
                <a:prstDash val="solid"/>
                <a:miter lim="800000"/>
              </a:ln>
              <a:solidFill>
                <a:srgbClr val="FF0000"/>
              </a:solidFill>
              <a:effectLst>
                <a:glow rad="45500">
                  <a:schemeClr val="accent1">
                    <a:satMod val="220000"/>
                    <a:alpha val="35000"/>
                  </a:schemeClr>
                </a:glow>
              </a:effectLst>
              <a:latin typeface="微软雅黑" pitchFamily="34" charset="-122"/>
              <a:ea typeface="微软雅黑" pitchFamily="34" charset="-122"/>
              <a:cs typeface="宋体" pitchFamily="2" charset="-122"/>
            </a:endParaRPr>
          </a:p>
        </p:txBody>
      </p:sp>
      <p:sp>
        <p:nvSpPr>
          <p:cNvPr id="3" name="矩形 2"/>
          <p:cNvSpPr/>
          <p:nvPr/>
        </p:nvSpPr>
        <p:spPr>
          <a:xfrm>
            <a:off x="439388" y="877313"/>
            <a:ext cx="8401050" cy="1323439"/>
          </a:xfrm>
          <a:prstGeom prst="rect">
            <a:avLst/>
          </a:prstGeom>
        </p:spPr>
        <p:txBody>
          <a:bodyPr wrap="square">
            <a:spAutoFit/>
          </a:bodyPr>
          <a:lstStyle/>
          <a:p>
            <a:r>
              <a:rPr lang="zh-CN" altLang="zh-CN" sz="2000" dirty="0"/>
              <a:t>美国环保署（</a:t>
            </a:r>
            <a:r>
              <a:rPr lang="en-US" altLang="zh-CN" sz="2000" dirty="0"/>
              <a:t>EPA</a:t>
            </a:r>
            <a:r>
              <a:rPr lang="zh-CN" altLang="zh-CN" sz="2000" dirty="0"/>
              <a:t>）</a:t>
            </a:r>
            <a:r>
              <a:rPr lang="en-US" altLang="zh-CN" sz="2000" dirty="0"/>
              <a:t>2008</a:t>
            </a:r>
            <a:r>
              <a:rPr lang="zh-CN" altLang="zh-CN" sz="2000" dirty="0"/>
              <a:t>年清洁水域需求调查数据显示，在处理规模大于</a:t>
            </a:r>
            <a:r>
              <a:rPr lang="en-US" altLang="zh-CN" sz="2000" dirty="0"/>
              <a:t>1 MGD</a:t>
            </a:r>
            <a:r>
              <a:rPr lang="zh-CN" altLang="zh-CN" sz="2000" dirty="0"/>
              <a:t>（百万加仑，折合</a:t>
            </a:r>
            <a:r>
              <a:rPr lang="en-US" altLang="zh-CN" sz="2000" dirty="0"/>
              <a:t>3,785 m</a:t>
            </a:r>
            <a:r>
              <a:rPr lang="en-US" altLang="zh-CN" sz="2000" baseline="30000" dirty="0"/>
              <a:t>3</a:t>
            </a:r>
            <a:r>
              <a:rPr lang="en-US" altLang="zh-CN" sz="2000" dirty="0"/>
              <a:t>/d</a:t>
            </a:r>
            <a:r>
              <a:rPr lang="zh-CN" altLang="zh-CN" sz="2000" dirty="0"/>
              <a:t>）的</a:t>
            </a:r>
            <a:r>
              <a:rPr lang="en-US" altLang="zh-CN" sz="2000" dirty="0"/>
              <a:t>3,171</a:t>
            </a:r>
            <a:r>
              <a:rPr lang="zh-CN" altLang="zh-CN" sz="2000" dirty="0"/>
              <a:t>座污水处理厂中</a:t>
            </a:r>
            <a:r>
              <a:rPr lang="zh-CN" altLang="zh-CN" sz="2000" dirty="0" smtClean="0"/>
              <a:t>，已经</a:t>
            </a:r>
            <a:r>
              <a:rPr lang="zh-CN" altLang="zh-CN" sz="2000" dirty="0"/>
              <a:t>采用热电联产的</a:t>
            </a:r>
            <a:r>
              <a:rPr lang="en-US" altLang="zh-CN" sz="2000" dirty="0"/>
              <a:t>104</a:t>
            </a:r>
            <a:r>
              <a:rPr lang="zh-CN" altLang="zh-CN" sz="2000" dirty="0"/>
              <a:t>座污水厂</a:t>
            </a:r>
            <a:r>
              <a:rPr lang="zh-CN" altLang="zh-CN" sz="2000" dirty="0" smtClean="0"/>
              <a:t>，</a:t>
            </a:r>
            <a:r>
              <a:rPr lang="zh-CN" altLang="zh-CN" sz="2000" dirty="0"/>
              <a:t>发电产能为</a:t>
            </a:r>
            <a:r>
              <a:rPr lang="en-US" altLang="zh-CN" sz="2000" dirty="0"/>
              <a:t>190 MW</a:t>
            </a:r>
            <a:r>
              <a:rPr lang="zh-CN" altLang="zh-CN" sz="2000" dirty="0"/>
              <a:t>，主要分布在大城市、人口密集的州以及电价较高或有政策补贴的地区</a:t>
            </a:r>
            <a:r>
              <a:rPr lang="zh-CN" altLang="zh-CN" sz="2000" dirty="0" smtClean="0"/>
              <a:t>。</a:t>
            </a:r>
            <a:endParaRPr lang="zh-CN" altLang="en-US" sz="2000" dirty="0"/>
          </a:p>
        </p:txBody>
      </p:sp>
      <p:graphicFrame>
        <p:nvGraphicFramePr>
          <p:cNvPr id="4" name="表格 3"/>
          <p:cNvGraphicFramePr>
            <a:graphicFrameLocks noGrp="1"/>
          </p:cNvGraphicFramePr>
          <p:nvPr>
            <p:extLst>
              <p:ext uri="{D42A27DB-BD31-4B8C-83A1-F6EECF244321}">
                <p14:modId xmlns:p14="http://schemas.microsoft.com/office/powerpoint/2010/main" val="2580626306"/>
              </p:ext>
            </p:extLst>
          </p:nvPr>
        </p:nvGraphicFramePr>
        <p:xfrm>
          <a:off x="906114" y="2616200"/>
          <a:ext cx="7467598" cy="2819399"/>
        </p:xfrm>
        <a:graphic>
          <a:graphicData uri="http://schemas.openxmlformats.org/drawingml/2006/table">
            <a:tbl>
              <a:tblPr firstRow="1" firstCol="1" bandRow="1">
                <a:tableStyleId>{5C22544A-7EE6-4342-B048-85BDC9FD1C3A}</a:tableStyleId>
              </a:tblPr>
              <a:tblGrid>
                <a:gridCol w="2070099"/>
                <a:gridCol w="3246781"/>
                <a:gridCol w="2150718"/>
              </a:tblGrid>
              <a:tr h="594540">
                <a:tc>
                  <a:txBody>
                    <a:bodyPr/>
                    <a:lstStyle/>
                    <a:p>
                      <a:pPr algn="ctr">
                        <a:spcAft>
                          <a:spcPts val="0"/>
                        </a:spcAft>
                      </a:pPr>
                      <a:r>
                        <a:rPr lang="zh-CN" sz="2000" kern="100" dirty="0">
                          <a:effectLst/>
                        </a:rPr>
                        <a:t>动力系统名称</a:t>
                      </a:r>
                      <a:endParaRPr lang="zh-CN" sz="2000" kern="100" dirty="0">
                        <a:effectLst/>
                        <a:latin typeface="Calibri"/>
                        <a:ea typeface="宋体"/>
                        <a:cs typeface="Times New Roman"/>
                      </a:endParaRPr>
                    </a:p>
                  </a:txBody>
                  <a:tcPr marL="68580" marR="68580" marT="0" marB="0"/>
                </a:tc>
                <a:tc>
                  <a:txBody>
                    <a:bodyPr/>
                    <a:lstStyle/>
                    <a:p>
                      <a:pPr algn="ctr">
                        <a:spcAft>
                          <a:spcPts val="0"/>
                        </a:spcAft>
                      </a:pPr>
                      <a:r>
                        <a:rPr lang="zh-CN" sz="2000" kern="100">
                          <a:effectLst/>
                        </a:rPr>
                        <a:t>利用</a:t>
                      </a:r>
                      <a:r>
                        <a:rPr lang="en-US" sz="2000" kern="100">
                          <a:effectLst/>
                        </a:rPr>
                        <a:t>CHP</a:t>
                      </a:r>
                      <a:r>
                        <a:rPr lang="zh-CN" sz="2000" kern="100">
                          <a:effectLst/>
                        </a:rPr>
                        <a:t>的污水厂数量（座）</a:t>
                      </a:r>
                      <a:endParaRPr lang="zh-CN" sz="2000" kern="100">
                        <a:effectLst/>
                        <a:latin typeface="Calibri"/>
                        <a:ea typeface="宋体"/>
                        <a:cs typeface="Times New Roman"/>
                      </a:endParaRPr>
                    </a:p>
                  </a:txBody>
                  <a:tcPr marL="68580" marR="68580" marT="0" marB="0"/>
                </a:tc>
                <a:tc>
                  <a:txBody>
                    <a:bodyPr/>
                    <a:lstStyle/>
                    <a:p>
                      <a:pPr algn="ctr">
                        <a:spcAft>
                          <a:spcPts val="0"/>
                        </a:spcAft>
                      </a:pPr>
                      <a:r>
                        <a:rPr lang="zh-CN" sz="2000" kern="100">
                          <a:effectLst/>
                        </a:rPr>
                        <a:t>装机容量（</a:t>
                      </a:r>
                      <a:r>
                        <a:rPr lang="en-US" sz="2000" kern="100">
                          <a:effectLst/>
                        </a:rPr>
                        <a:t>MW</a:t>
                      </a:r>
                      <a:r>
                        <a:rPr lang="zh-CN" sz="2000" kern="100">
                          <a:effectLst/>
                        </a:rPr>
                        <a:t>）</a:t>
                      </a:r>
                      <a:endParaRPr lang="zh-CN" sz="2000" kern="100">
                        <a:effectLst/>
                        <a:latin typeface="Calibri"/>
                        <a:ea typeface="宋体"/>
                        <a:cs typeface="Times New Roman"/>
                      </a:endParaRPr>
                    </a:p>
                  </a:txBody>
                  <a:tcPr marL="68580" marR="68580" marT="0" marB="0"/>
                </a:tc>
              </a:tr>
              <a:tr h="317837">
                <a:tc>
                  <a:txBody>
                    <a:bodyPr/>
                    <a:lstStyle/>
                    <a:p>
                      <a:pPr algn="ctr">
                        <a:spcAft>
                          <a:spcPts val="0"/>
                        </a:spcAft>
                      </a:pPr>
                      <a:r>
                        <a:rPr lang="zh-CN" sz="2000" kern="100" dirty="0">
                          <a:effectLst/>
                        </a:rPr>
                        <a:t>往复式发动机</a:t>
                      </a:r>
                      <a:endParaRPr lang="zh-CN" sz="2000" kern="100" dirty="0">
                        <a:effectLst/>
                        <a:latin typeface="Calibri"/>
                        <a:ea typeface="宋体"/>
                        <a:cs typeface="Times New Roman"/>
                      </a:endParaRPr>
                    </a:p>
                  </a:txBody>
                  <a:tcPr marL="68580" marR="68580" marT="0" marB="0"/>
                </a:tc>
                <a:tc>
                  <a:txBody>
                    <a:bodyPr/>
                    <a:lstStyle/>
                    <a:p>
                      <a:pPr algn="ctr">
                        <a:spcAft>
                          <a:spcPts val="0"/>
                        </a:spcAft>
                      </a:pPr>
                      <a:r>
                        <a:rPr lang="en-US" sz="2000" kern="100">
                          <a:effectLst/>
                        </a:rPr>
                        <a:t>54</a:t>
                      </a:r>
                      <a:endParaRPr lang="zh-CN" sz="2000" kern="100">
                        <a:effectLst/>
                        <a:latin typeface="Calibri"/>
                        <a:ea typeface="宋体"/>
                        <a:cs typeface="Times New Roman"/>
                      </a:endParaRPr>
                    </a:p>
                  </a:txBody>
                  <a:tcPr marL="68580" marR="68580" marT="0" marB="0"/>
                </a:tc>
                <a:tc>
                  <a:txBody>
                    <a:bodyPr/>
                    <a:lstStyle/>
                    <a:p>
                      <a:pPr algn="ctr">
                        <a:spcAft>
                          <a:spcPts val="0"/>
                        </a:spcAft>
                      </a:pPr>
                      <a:r>
                        <a:rPr lang="en-US" sz="2000" kern="100">
                          <a:effectLst/>
                        </a:rPr>
                        <a:t>85.8</a:t>
                      </a:r>
                      <a:endParaRPr lang="zh-CN" sz="2000" kern="100">
                        <a:effectLst/>
                        <a:latin typeface="Calibri"/>
                        <a:ea typeface="宋体"/>
                        <a:cs typeface="Times New Roman"/>
                      </a:endParaRPr>
                    </a:p>
                  </a:txBody>
                  <a:tcPr marL="68580" marR="68580" marT="0" marB="0"/>
                </a:tc>
              </a:tr>
              <a:tr h="317837">
                <a:tc>
                  <a:txBody>
                    <a:bodyPr/>
                    <a:lstStyle/>
                    <a:p>
                      <a:pPr algn="ctr">
                        <a:spcAft>
                          <a:spcPts val="0"/>
                        </a:spcAft>
                      </a:pPr>
                      <a:r>
                        <a:rPr lang="zh-CN" sz="2000" kern="100" dirty="0">
                          <a:effectLst/>
                        </a:rPr>
                        <a:t>微型燃气轮机</a:t>
                      </a:r>
                      <a:endParaRPr lang="zh-CN" sz="2000" kern="100" dirty="0">
                        <a:effectLst/>
                        <a:latin typeface="Calibri"/>
                        <a:ea typeface="宋体"/>
                        <a:cs typeface="Times New Roman"/>
                      </a:endParaRPr>
                    </a:p>
                  </a:txBody>
                  <a:tcPr marL="68580" marR="68580" marT="0" marB="0"/>
                </a:tc>
                <a:tc>
                  <a:txBody>
                    <a:bodyPr/>
                    <a:lstStyle/>
                    <a:p>
                      <a:pPr algn="ctr">
                        <a:spcAft>
                          <a:spcPts val="0"/>
                        </a:spcAft>
                      </a:pPr>
                      <a:r>
                        <a:rPr lang="en-US" sz="2000" kern="100" dirty="0">
                          <a:effectLst/>
                        </a:rPr>
                        <a:t>29</a:t>
                      </a:r>
                      <a:endParaRPr lang="zh-CN" sz="2000" kern="100" dirty="0">
                        <a:effectLst/>
                        <a:latin typeface="Calibri"/>
                        <a:ea typeface="宋体"/>
                        <a:cs typeface="Times New Roman"/>
                      </a:endParaRPr>
                    </a:p>
                  </a:txBody>
                  <a:tcPr marL="68580" marR="68580" marT="0" marB="0"/>
                </a:tc>
                <a:tc>
                  <a:txBody>
                    <a:bodyPr/>
                    <a:lstStyle/>
                    <a:p>
                      <a:pPr algn="ctr">
                        <a:spcAft>
                          <a:spcPts val="0"/>
                        </a:spcAft>
                      </a:pPr>
                      <a:r>
                        <a:rPr lang="en-US" sz="2000" kern="100">
                          <a:effectLst/>
                        </a:rPr>
                        <a:t>5.2</a:t>
                      </a:r>
                      <a:endParaRPr lang="zh-CN" sz="2000" kern="100">
                        <a:effectLst/>
                        <a:latin typeface="Calibri"/>
                        <a:ea typeface="宋体"/>
                        <a:cs typeface="Times New Roman"/>
                      </a:endParaRPr>
                    </a:p>
                  </a:txBody>
                  <a:tcPr marL="68580" marR="68580" marT="0" marB="0"/>
                </a:tc>
              </a:tr>
              <a:tr h="317837">
                <a:tc>
                  <a:txBody>
                    <a:bodyPr/>
                    <a:lstStyle/>
                    <a:p>
                      <a:pPr algn="ctr">
                        <a:spcAft>
                          <a:spcPts val="0"/>
                        </a:spcAft>
                      </a:pPr>
                      <a:r>
                        <a:rPr lang="zh-CN" sz="2000" kern="100">
                          <a:effectLst/>
                        </a:rPr>
                        <a:t>燃料电池</a:t>
                      </a:r>
                      <a:endParaRPr lang="zh-CN" sz="2000" kern="100">
                        <a:effectLst/>
                        <a:latin typeface="Calibri"/>
                        <a:ea typeface="宋体"/>
                        <a:cs typeface="Times New Roman"/>
                      </a:endParaRPr>
                    </a:p>
                  </a:txBody>
                  <a:tcPr marL="68580" marR="68580" marT="0" marB="0"/>
                </a:tc>
                <a:tc>
                  <a:txBody>
                    <a:bodyPr/>
                    <a:lstStyle/>
                    <a:p>
                      <a:pPr algn="ctr">
                        <a:spcAft>
                          <a:spcPts val="0"/>
                        </a:spcAft>
                      </a:pPr>
                      <a:r>
                        <a:rPr lang="en-US" sz="2000" kern="100" dirty="0">
                          <a:effectLst/>
                        </a:rPr>
                        <a:t>13</a:t>
                      </a:r>
                      <a:endParaRPr lang="zh-CN" sz="2000" kern="100" dirty="0">
                        <a:effectLst/>
                        <a:latin typeface="Calibri"/>
                        <a:ea typeface="宋体"/>
                        <a:cs typeface="Times New Roman"/>
                      </a:endParaRPr>
                    </a:p>
                  </a:txBody>
                  <a:tcPr marL="68580" marR="68580" marT="0" marB="0"/>
                </a:tc>
                <a:tc>
                  <a:txBody>
                    <a:bodyPr/>
                    <a:lstStyle/>
                    <a:p>
                      <a:pPr algn="ctr">
                        <a:spcAft>
                          <a:spcPts val="0"/>
                        </a:spcAft>
                      </a:pPr>
                      <a:r>
                        <a:rPr lang="en-US" sz="2000" kern="100">
                          <a:effectLst/>
                        </a:rPr>
                        <a:t>7.9</a:t>
                      </a:r>
                      <a:endParaRPr lang="zh-CN" sz="2000" kern="100">
                        <a:effectLst/>
                        <a:latin typeface="Calibri"/>
                        <a:ea typeface="宋体"/>
                        <a:cs typeface="Times New Roman"/>
                      </a:endParaRPr>
                    </a:p>
                  </a:txBody>
                  <a:tcPr marL="68580" marR="68580" marT="0" marB="0"/>
                </a:tc>
              </a:tr>
              <a:tr h="317837">
                <a:tc>
                  <a:txBody>
                    <a:bodyPr/>
                    <a:lstStyle/>
                    <a:p>
                      <a:pPr algn="ctr">
                        <a:spcAft>
                          <a:spcPts val="0"/>
                        </a:spcAft>
                      </a:pPr>
                      <a:r>
                        <a:rPr lang="zh-CN" sz="2000" kern="100">
                          <a:effectLst/>
                        </a:rPr>
                        <a:t>燃气轮机</a:t>
                      </a:r>
                      <a:endParaRPr lang="zh-CN" sz="2000" kern="100">
                        <a:effectLst/>
                        <a:latin typeface="Calibri"/>
                        <a:ea typeface="宋体"/>
                        <a:cs typeface="Times New Roman"/>
                      </a:endParaRPr>
                    </a:p>
                  </a:txBody>
                  <a:tcPr marL="68580" marR="68580" marT="0" marB="0"/>
                </a:tc>
                <a:tc>
                  <a:txBody>
                    <a:bodyPr/>
                    <a:lstStyle/>
                    <a:p>
                      <a:pPr algn="ctr">
                        <a:spcAft>
                          <a:spcPts val="0"/>
                        </a:spcAft>
                      </a:pPr>
                      <a:r>
                        <a:rPr lang="en-US" sz="2000" kern="100" dirty="0">
                          <a:effectLst/>
                        </a:rPr>
                        <a:t>5</a:t>
                      </a:r>
                      <a:endParaRPr lang="zh-CN" sz="2000" kern="100" dirty="0">
                        <a:effectLst/>
                        <a:latin typeface="Calibri"/>
                        <a:ea typeface="宋体"/>
                        <a:cs typeface="Times New Roman"/>
                      </a:endParaRPr>
                    </a:p>
                  </a:txBody>
                  <a:tcPr marL="68580" marR="68580" marT="0" marB="0"/>
                </a:tc>
                <a:tc>
                  <a:txBody>
                    <a:bodyPr/>
                    <a:lstStyle/>
                    <a:p>
                      <a:pPr algn="ctr">
                        <a:spcAft>
                          <a:spcPts val="0"/>
                        </a:spcAft>
                      </a:pPr>
                      <a:r>
                        <a:rPr lang="en-US" sz="2000" kern="100" dirty="0">
                          <a:effectLst/>
                        </a:rPr>
                        <a:t>39.9</a:t>
                      </a:r>
                      <a:endParaRPr lang="zh-CN" sz="2000" kern="100" dirty="0">
                        <a:effectLst/>
                        <a:latin typeface="Calibri"/>
                        <a:ea typeface="宋体"/>
                        <a:cs typeface="Times New Roman"/>
                      </a:endParaRPr>
                    </a:p>
                  </a:txBody>
                  <a:tcPr marL="68580" marR="68580" marT="0" marB="0"/>
                </a:tc>
              </a:tr>
              <a:tr h="317837">
                <a:tc>
                  <a:txBody>
                    <a:bodyPr/>
                    <a:lstStyle/>
                    <a:p>
                      <a:pPr algn="ctr">
                        <a:spcAft>
                          <a:spcPts val="0"/>
                        </a:spcAft>
                      </a:pPr>
                      <a:r>
                        <a:rPr lang="zh-CN" sz="2000" kern="100">
                          <a:effectLst/>
                        </a:rPr>
                        <a:t>蒸汽轮机</a:t>
                      </a:r>
                      <a:endParaRPr lang="zh-CN" sz="2000" kern="100">
                        <a:effectLst/>
                        <a:latin typeface="Calibri"/>
                        <a:ea typeface="宋体"/>
                        <a:cs typeface="Times New Roman"/>
                      </a:endParaRPr>
                    </a:p>
                  </a:txBody>
                  <a:tcPr marL="68580" marR="68580" marT="0" marB="0"/>
                </a:tc>
                <a:tc>
                  <a:txBody>
                    <a:bodyPr/>
                    <a:lstStyle/>
                    <a:p>
                      <a:pPr algn="ctr">
                        <a:spcAft>
                          <a:spcPts val="0"/>
                        </a:spcAft>
                      </a:pPr>
                      <a:r>
                        <a:rPr lang="en-US" sz="2000" kern="100">
                          <a:effectLst/>
                        </a:rPr>
                        <a:t>1</a:t>
                      </a:r>
                      <a:endParaRPr lang="zh-CN" sz="2000" kern="100">
                        <a:effectLst/>
                        <a:latin typeface="Calibri"/>
                        <a:ea typeface="宋体"/>
                        <a:cs typeface="Times New Roman"/>
                      </a:endParaRPr>
                    </a:p>
                  </a:txBody>
                  <a:tcPr marL="68580" marR="68580" marT="0" marB="0"/>
                </a:tc>
                <a:tc>
                  <a:txBody>
                    <a:bodyPr/>
                    <a:lstStyle/>
                    <a:p>
                      <a:pPr algn="ctr">
                        <a:spcAft>
                          <a:spcPts val="0"/>
                        </a:spcAft>
                      </a:pPr>
                      <a:r>
                        <a:rPr lang="en-US" sz="2000" kern="100" dirty="0">
                          <a:effectLst/>
                        </a:rPr>
                        <a:t>23.0</a:t>
                      </a:r>
                      <a:endParaRPr lang="zh-CN" sz="2000" kern="100" dirty="0">
                        <a:effectLst/>
                        <a:latin typeface="Calibri"/>
                        <a:ea typeface="宋体"/>
                        <a:cs typeface="Times New Roman"/>
                      </a:endParaRPr>
                    </a:p>
                  </a:txBody>
                  <a:tcPr marL="68580" marR="68580" marT="0" marB="0"/>
                </a:tc>
              </a:tr>
              <a:tr h="317837">
                <a:tc>
                  <a:txBody>
                    <a:bodyPr/>
                    <a:lstStyle/>
                    <a:p>
                      <a:pPr algn="ctr">
                        <a:spcAft>
                          <a:spcPts val="0"/>
                        </a:spcAft>
                      </a:pPr>
                      <a:r>
                        <a:rPr lang="zh-CN" sz="2000" kern="100">
                          <a:effectLst/>
                        </a:rPr>
                        <a:t>组合系统</a:t>
                      </a:r>
                      <a:endParaRPr lang="zh-CN" sz="2000" kern="100">
                        <a:effectLst/>
                        <a:latin typeface="Calibri"/>
                        <a:ea typeface="宋体"/>
                        <a:cs typeface="Times New Roman"/>
                      </a:endParaRPr>
                    </a:p>
                  </a:txBody>
                  <a:tcPr marL="68580" marR="68580" marT="0" marB="0"/>
                </a:tc>
                <a:tc>
                  <a:txBody>
                    <a:bodyPr/>
                    <a:lstStyle/>
                    <a:p>
                      <a:pPr algn="ctr">
                        <a:spcAft>
                          <a:spcPts val="0"/>
                        </a:spcAft>
                      </a:pPr>
                      <a:r>
                        <a:rPr lang="en-US" sz="2000" kern="100">
                          <a:effectLst/>
                        </a:rPr>
                        <a:t>1</a:t>
                      </a:r>
                      <a:endParaRPr lang="zh-CN" sz="2000" kern="100">
                        <a:effectLst/>
                        <a:latin typeface="Calibri"/>
                        <a:ea typeface="宋体"/>
                        <a:cs typeface="Times New Roman"/>
                      </a:endParaRPr>
                    </a:p>
                  </a:txBody>
                  <a:tcPr marL="68580" marR="68580" marT="0" marB="0"/>
                </a:tc>
                <a:tc>
                  <a:txBody>
                    <a:bodyPr/>
                    <a:lstStyle/>
                    <a:p>
                      <a:pPr algn="ctr">
                        <a:spcAft>
                          <a:spcPts val="0"/>
                        </a:spcAft>
                      </a:pPr>
                      <a:r>
                        <a:rPr lang="en-US" sz="2000" kern="100" dirty="0">
                          <a:effectLst/>
                        </a:rPr>
                        <a:t>28.0</a:t>
                      </a:r>
                      <a:endParaRPr lang="zh-CN" sz="2000" kern="100" dirty="0">
                        <a:effectLst/>
                        <a:latin typeface="Calibri"/>
                        <a:ea typeface="宋体"/>
                        <a:cs typeface="Times New Roman"/>
                      </a:endParaRPr>
                    </a:p>
                  </a:txBody>
                  <a:tcPr marL="68580" marR="68580" marT="0" marB="0"/>
                </a:tc>
              </a:tr>
              <a:tr h="317837">
                <a:tc>
                  <a:txBody>
                    <a:bodyPr/>
                    <a:lstStyle/>
                    <a:p>
                      <a:pPr algn="ctr">
                        <a:spcAft>
                          <a:spcPts val="0"/>
                        </a:spcAft>
                      </a:pPr>
                      <a:r>
                        <a:rPr lang="zh-CN" sz="2000" kern="100">
                          <a:effectLst/>
                        </a:rPr>
                        <a:t>合计</a:t>
                      </a:r>
                      <a:endParaRPr lang="zh-CN" sz="2000" kern="100">
                        <a:effectLst/>
                        <a:latin typeface="Calibri"/>
                        <a:ea typeface="宋体"/>
                        <a:cs typeface="Times New Roman"/>
                      </a:endParaRPr>
                    </a:p>
                  </a:txBody>
                  <a:tcPr marL="68580" marR="68580" marT="0" marB="0"/>
                </a:tc>
                <a:tc>
                  <a:txBody>
                    <a:bodyPr/>
                    <a:lstStyle/>
                    <a:p>
                      <a:pPr algn="ctr">
                        <a:spcAft>
                          <a:spcPts val="0"/>
                        </a:spcAft>
                      </a:pPr>
                      <a:r>
                        <a:rPr lang="en-US" sz="2000" kern="100">
                          <a:effectLst/>
                        </a:rPr>
                        <a:t>104</a:t>
                      </a:r>
                      <a:endParaRPr lang="zh-CN" sz="2000" kern="100">
                        <a:effectLst/>
                        <a:latin typeface="Calibri"/>
                        <a:ea typeface="宋体"/>
                        <a:cs typeface="Times New Roman"/>
                      </a:endParaRPr>
                    </a:p>
                  </a:txBody>
                  <a:tcPr marL="68580" marR="68580" marT="0" marB="0"/>
                </a:tc>
                <a:tc>
                  <a:txBody>
                    <a:bodyPr/>
                    <a:lstStyle/>
                    <a:p>
                      <a:pPr algn="ctr">
                        <a:spcAft>
                          <a:spcPts val="0"/>
                        </a:spcAft>
                      </a:pPr>
                      <a:r>
                        <a:rPr lang="en-US" sz="2000" kern="100" dirty="0">
                          <a:effectLst/>
                        </a:rPr>
                        <a:t>189.8</a:t>
                      </a:r>
                      <a:endParaRPr lang="zh-CN" sz="2000" kern="100" dirty="0">
                        <a:effectLst/>
                        <a:latin typeface="Calibri"/>
                        <a:ea typeface="宋体"/>
                        <a:cs typeface="Times New Roman"/>
                      </a:endParaRPr>
                    </a:p>
                  </a:txBody>
                  <a:tcPr marL="68580" marR="68580" marT="0" marB="0"/>
                </a:tc>
              </a:tr>
            </a:tbl>
          </a:graphicData>
        </a:graphic>
      </p:graphicFrame>
    </p:spTree>
    <p:extLst>
      <p:ext uri="{BB962C8B-B14F-4D97-AF65-F5344CB8AC3E}">
        <p14:creationId xmlns:p14="http://schemas.microsoft.com/office/powerpoint/2010/main" val="3897315958"/>
      </p:ext>
    </p:extLst>
  </p:cSld>
  <p:clrMapOvr>
    <a:masterClrMapping/>
  </p:clrMapOvr>
  <p:transition spd="med">
    <p:random/>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AutoShape 6"/>
          <p:cNvSpPr>
            <a:spLocks noChangeArrowheads="1"/>
          </p:cNvSpPr>
          <p:nvPr/>
        </p:nvSpPr>
        <p:spPr bwMode="gray">
          <a:xfrm>
            <a:off x="374650" y="11464"/>
            <a:ext cx="4984750" cy="641350"/>
          </a:xfrm>
          <a:prstGeom prst="roundRect">
            <a:avLst>
              <a:gd name="adj" fmla="val 16667"/>
            </a:avLst>
          </a:prstGeom>
          <a:gradFill rotWithShape="1">
            <a:gsLst>
              <a:gs pos="0">
                <a:srgbClr val="B2B2B2"/>
              </a:gs>
              <a:gs pos="50000">
                <a:srgbClr val="FFFFFF"/>
              </a:gs>
              <a:gs pos="100000">
                <a:srgbClr val="B2B2B2"/>
              </a:gs>
            </a:gsLst>
            <a:lin ang="5400000" scaled="1"/>
          </a:gradFill>
          <a:ln w="38100" algn="ctr">
            <a:solidFill>
              <a:srgbClr val="EAEAEA"/>
            </a:solidFill>
            <a:round/>
            <a:headEnd/>
            <a:tailEnd/>
          </a:ln>
        </p:spPr>
        <p:txBody>
          <a:bodyPr wrap="none" anchor="ctr"/>
          <a:lstStyle/>
          <a:p>
            <a:endParaRPr lang="zh-CN" altLang="en-US"/>
          </a:p>
        </p:txBody>
      </p:sp>
      <p:sp>
        <p:nvSpPr>
          <p:cNvPr id="7" name="矩形 6"/>
          <p:cNvSpPr/>
          <p:nvPr/>
        </p:nvSpPr>
        <p:spPr>
          <a:xfrm>
            <a:off x="439388" y="68039"/>
            <a:ext cx="5021612" cy="584775"/>
          </a:xfrm>
          <a:prstGeom prst="rect">
            <a:avLst/>
          </a:prstGeom>
        </p:spPr>
        <p:txBody>
          <a:bodyPr wrap="square">
            <a:spAutoFit/>
          </a:bodyPr>
          <a:lstStyle/>
          <a:p>
            <a:pPr>
              <a:defRPr/>
            </a:pPr>
            <a:r>
              <a:rPr lang="zh-CN" altLang="en-US" sz="3200" b="1" spc="300" dirty="0" smtClean="0">
                <a:ln w="11430" cmpd="sng">
                  <a:solidFill>
                    <a:schemeClr val="accent1">
                      <a:tint val="10000"/>
                    </a:schemeClr>
                  </a:solidFill>
                  <a:prstDash val="solid"/>
                  <a:miter lim="800000"/>
                </a:ln>
                <a:solidFill>
                  <a:srgbClr val="FF0000"/>
                </a:solidFill>
                <a:effectLst>
                  <a:glow rad="45500">
                    <a:schemeClr val="accent1">
                      <a:satMod val="220000"/>
                      <a:alpha val="35000"/>
                    </a:schemeClr>
                  </a:glow>
                </a:effectLst>
                <a:latin typeface="微软雅黑" pitchFamily="34" charset="-122"/>
                <a:ea typeface="微软雅黑" pitchFamily="34" charset="-122"/>
                <a:cs typeface="宋体" pitchFamily="2" charset="-122"/>
              </a:rPr>
              <a:t>应用潜力分析</a:t>
            </a:r>
            <a:endParaRPr lang="zh-CN" altLang="en-US" b="1" spc="300" dirty="0">
              <a:ln w="11430" cmpd="sng">
                <a:solidFill>
                  <a:schemeClr val="accent1">
                    <a:tint val="10000"/>
                  </a:schemeClr>
                </a:solidFill>
                <a:prstDash val="solid"/>
                <a:miter lim="800000"/>
              </a:ln>
              <a:solidFill>
                <a:srgbClr val="FF0000"/>
              </a:solidFill>
              <a:effectLst>
                <a:glow rad="45500">
                  <a:schemeClr val="accent1">
                    <a:satMod val="220000"/>
                    <a:alpha val="35000"/>
                  </a:schemeClr>
                </a:glow>
              </a:effectLst>
              <a:latin typeface="微软雅黑" pitchFamily="34" charset="-122"/>
              <a:ea typeface="微软雅黑" pitchFamily="34" charset="-122"/>
              <a:cs typeface="宋体" pitchFamily="2" charset="-122"/>
            </a:endParaRPr>
          </a:p>
        </p:txBody>
      </p:sp>
      <p:sp>
        <p:nvSpPr>
          <p:cNvPr id="3" name="矩形 2"/>
          <p:cNvSpPr/>
          <p:nvPr/>
        </p:nvSpPr>
        <p:spPr>
          <a:xfrm>
            <a:off x="374650" y="4674613"/>
            <a:ext cx="8401050" cy="1323439"/>
          </a:xfrm>
          <a:prstGeom prst="rect">
            <a:avLst/>
          </a:prstGeom>
        </p:spPr>
        <p:txBody>
          <a:bodyPr wrap="square">
            <a:spAutoFit/>
          </a:bodyPr>
          <a:lstStyle/>
          <a:p>
            <a:r>
              <a:rPr lang="zh-CN" altLang="zh-CN" sz="2000" dirty="0"/>
              <a:t>处理厂规模越大，采用厌氧消化的比例也越高。对于规模较小的污水厂，也可以通过外加有机物（主要是脂肪和油脂类物质、餐厨废弃物和食品饮料等工业企业的加工废料等）联合消化或其他提高厌氧消化产沼率的方法来创造采用热电联产的</a:t>
            </a:r>
            <a:r>
              <a:rPr lang="zh-CN" altLang="zh-CN" sz="2000" dirty="0" smtClean="0"/>
              <a:t>机会</a:t>
            </a:r>
            <a:r>
              <a:rPr lang="zh-CN" altLang="en-US" sz="2000" dirty="0" smtClean="0"/>
              <a:t>。</a:t>
            </a:r>
            <a:endParaRPr lang="zh-CN" altLang="en-US" sz="2000" dirty="0"/>
          </a:p>
        </p:txBody>
      </p:sp>
      <p:graphicFrame>
        <p:nvGraphicFramePr>
          <p:cNvPr id="2" name="表格 1"/>
          <p:cNvGraphicFramePr>
            <a:graphicFrameLocks noGrp="1"/>
          </p:cNvGraphicFramePr>
          <p:nvPr>
            <p:extLst>
              <p:ext uri="{D42A27DB-BD31-4B8C-83A1-F6EECF244321}">
                <p14:modId xmlns:p14="http://schemas.microsoft.com/office/powerpoint/2010/main" val="3731847930"/>
              </p:ext>
            </p:extLst>
          </p:nvPr>
        </p:nvGraphicFramePr>
        <p:xfrm>
          <a:off x="720726" y="768485"/>
          <a:ext cx="7708898" cy="3906128"/>
        </p:xfrm>
        <a:graphic>
          <a:graphicData uri="http://schemas.openxmlformats.org/drawingml/2006/table">
            <a:tbl>
              <a:tblPr firstRow="1" firstCol="1" bandRow="1">
                <a:tableStyleId>{5C22544A-7EE6-4342-B048-85BDC9FD1C3A}</a:tableStyleId>
              </a:tblPr>
              <a:tblGrid>
                <a:gridCol w="1380401"/>
                <a:gridCol w="897351"/>
                <a:gridCol w="1024898"/>
                <a:gridCol w="1100884"/>
                <a:gridCol w="1101788"/>
                <a:gridCol w="1101788"/>
                <a:gridCol w="1101788"/>
              </a:tblGrid>
              <a:tr h="571501">
                <a:tc>
                  <a:txBody>
                    <a:bodyPr/>
                    <a:lstStyle/>
                    <a:p>
                      <a:pPr algn="just">
                        <a:spcAft>
                          <a:spcPts val="0"/>
                        </a:spcAft>
                      </a:pPr>
                      <a:r>
                        <a:rPr lang="zh-CN" sz="1800" kern="100" dirty="0">
                          <a:effectLst/>
                        </a:rPr>
                        <a:t>污水厂规模</a:t>
                      </a:r>
                      <a:r>
                        <a:rPr lang="en-US" sz="1800" kern="100" dirty="0">
                          <a:effectLst/>
                        </a:rPr>
                        <a:t>/MGD</a:t>
                      </a:r>
                      <a:endParaRPr lang="zh-CN" sz="1800" kern="100" dirty="0">
                        <a:effectLst/>
                        <a:latin typeface="Calibri"/>
                        <a:ea typeface="宋体"/>
                        <a:cs typeface="Times New Roman"/>
                      </a:endParaRPr>
                    </a:p>
                  </a:txBody>
                  <a:tcPr marL="68580" marR="68580" marT="0" marB="0"/>
                </a:tc>
                <a:tc>
                  <a:txBody>
                    <a:bodyPr/>
                    <a:lstStyle/>
                    <a:p>
                      <a:pPr algn="just">
                        <a:spcAft>
                          <a:spcPts val="0"/>
                        </a:spcAft>
                      </a:pPr>
                      <a:r>
                        <a:rPr lang="zh-CN" sz="1800" kern="100">
                          <a:effectLst/>
                        </a:rPr>
                        <a:t>污水厂数量</a:t>
                      </a:r>
                      <a:r>
                        <a:rPr lang="en-US" sz="1800" kern="100">
                          <a:effectLst/>
                        </a:rPr>
                        <a:t>/</a:t>
                      </a:r>
                      <a:r>
                        <a:rPr lang="zh-CN" sz="1800" kern="100">
                          <a:effectLst/>
                        </a:rPr>
                        <a:t>个</a:t>
                      </a:r>
                      <a:endParaRPr lang="zh-CN" sz="1800" kern="100">
                        <a:effectLst/>
                        <a:latin typeface="Calibri"/>
                        <a:ea typeface="宋体"/>
                        <a:cs typeface="Times New Roman"/>
                      </a:endParaRPr>
                    </a:p>
                  </a:txBody>
                  <a:tcPr marL="68580" marR="68580" marT="0" marB="0"/>
                </a:tc>
                <a:tc>
                  <a:txBody>
                    <a:bodyPr/>
                    <a:lstStyle/>
                    <a:p>
                      <a:pPr algn="just">
                        <a:spcAft>
                          <a:spcPts val="0"/>
                        </a:spcAft>
                      </a:pPr>
                      <a:r>
                        <a:rPr lang="zh-CN" sz="1800" kern="100">
                          <a:effectLst/>
                        </a:rPr>
                        <a:t>总处理量</a:t>
                      </a:r>
                      <a:r>
                        <a:rPr lang="en-US" sz="1800" kern="100">
                          <a:effectLst/>
                        </a:rPr>
                        <a:t>/MGD</a:t>
                      </a:r>
                      <a:endParaRPr lang="zh-CN" sz="1800" kern="100">
                        <a:effectLst/>
                        <a:latin typeface="Calibri"/>
                        <a:ea typeface="宋体"/>
                        <a:cs typeface="Times New Roman"/>
                      </a:endParaRPr>
                    </a:p>
                  </a:txBody>
                  <a:tcPr marL="68580" marR="68580" marT="0" marB="0"/>
                </a:tc>
                <a:tc>
                  <a:txBody>
                    <a:bodyPr/>
                    <a:lstStyle/>
                    <a:p>
                      <a:pPr algn="just">
                        <a:spcAft>
                          <a:spcPts val="0"/>
                        </a:spcAft>
                      </a:pPr>
                      <a:r>
                        <a:rPr lang="zh-CN" sz="1800" kern="100">
                          <a:effectLst/>
                        </a:rPr>
                        <a:t>采用厌氧消化的污水厂数量</a:t>
                      </a:r>
                      <a:endParaRPr lang="zh-CN" sz="1800" kern="100">
                        <a:effectLst/>
                        <a:latin typeface="Calibri"/>
                        <a:ea typeface="宋体"/>
                        <a:cs typeface="Times New Roman"/>
                      </a:endParaRPr>
                    </a:p>
                  </a:txBody>
                  <a:tcPr marL="68580" marR="68580" marT="0" marB="0"/>
                </a:tc>
                <a:tc>
                  <a:txBody>
                    <a:bodyPr/>
                    <a:lstStyle/>
                    <a:p>
                      <a:pPr algn="just">
                        <a:spcAft>
                          <a:spcPts val="0"/>
                        </a:spcAft>
                      </a:pPr>
                      <a:r>
                        <a:rPr lang="zh-CN" sz="1800" kern="100">
                          <a:effectLst/>
                        </a:rPr>
                        <a:t>数量占比（</a:t>
                      </a:r>
                      <a:r>
                        <a:rPr lang="en-US" sz="1800" kern="100">
                          <a:effectLst/>
                        </a:rPr>
                        <a:t>%</a:t>
                      </a:r>
                      <a:r>
                        <a:rPr lang="zh-CN" sz="1800" kern="100">
                          <a:effectLst/>
                        </a:rPr>
                        <a:t>）</a:t>
                      </a:r>
                      <a:endParaRPr lang="zh-CN" sz="1800" kern="100">
                        <a:effectLst/>
                        <a:latin typeface="Calibri"/>
                        <a:ea typeface="宋体"/>
                        <a:cs typeface="Times New Roman"/>
                      </a:endParaRPr>
                    </a:p>
                  </a:txBody>
                  <a:tcPr marL="68580" marR="68580" marT="0" marB="0"/>
                </a:tc>
                <a:tc>
                  <a:txBody>
                    <a:bodyPr/>
                    <a:lstStyle/>
                    <a:p>
                      <a:pPr algn="just">
                        <a:spcAft>
                          <a:spcPts val="0"/>
                        </a:spcAft>
                      </a:pPr>
                      <a:r>
                        <a:rPr lang="zh-CN" sz="1800" kern="100" dirty="0">
                          <a:effectLst/>
                        </a:rPr>
                        <a:t>采用厌氧消化的污水处理量</a:t>
                      </a:r>
                      <a:r>
                        <a:rPr lang="en-US" sz="1800" kern="100" dirty="0">
                          <a:effectLst/>
                        </a:rPr>
                        <a:t>/MGD</a:t>
                      </a:r>
                      <a:endParaRPr lang="zh-CN" sz="1800" kern="100" dirty="0">
                        <a:effectLst/>
                        <a:latin typeface="Calibri"/>
                        <a:ea typeface="宋体"/>
                        <a:cs typeface="Times New Roman"/>
                      </a:endParaRPr>
                    </a:p>
                  </a:txBody>
                  <a:tcPr marL="68580" marR="68580" marT="0" marB="0"/>
                </a:tc>
                <a:tc>
                  <a:txBody>
                    <a:bodyPr/>
                    <a:lstStyle/>
                    <a:p>
                      <a:pPr algn="just">
                        <a:spcAft>
                          <a:spcPts val="0"/>
                        </a:spcAft>
                      </a:pPr>
                      <a:r>
                        <a:rPr lang="zh-CN" sz="1800" kern="100" dirty="0">
                          <a:effectLst/>
                        </a:rPr>
                        <a:t>流量占</a:t>
                      </a:r>
                      <a:r>
                        <a:rPr lang="zh-CN" sz="1800" kern="100" dirty="0" smtClean="0">
                          <a:effectLst/>
                        </a:rPr>
                        <a:t>比</a:t>
                      </a:r>
                      <a:endParaRPr lang="en-US" altLang="zh-CN" sz="1800" kern="100" dirty="0" smtClean="0">
                        <a:effectLst/>
                      </a:endParaRPr>
                    </a:p>
                    <a:p>
                      <a:pPr algn="just">
                        <a:spcAft>
                          <a:spcPts val="0"/>
                        </a:spcAft>
                      </a:pPr>
                      <a:r>
                        <a:rPr lang="zh-CN" altLang="en-US" sz="1800" kern="100" dirty="0" smtClean="0">
                          <a:effectLst/>
                          <a:latin typeface="Calibri"/>
                          <a:ea typeface="宋体"/>
                          <a:cs typeface="Times New Roman"/>
                        </a:rPr>
                        <a:t>（</a:t>
                      </a:r>
                      <a:r>
                        <a:rPr lang="en-US" altLang="zh-CN" sz="1800" kern="100" dirty="0" smtClean="0">
                          <a:effectLst/>
                          <a:latin typeface="Calibri"/>
                          <a:ea typeface="宋体"/>
                          <a:cs typeface="Times New Roman"/>
                        </a:rPr>
                        <a:t>%</a:t>
                      </a:r>
                      <a:r>
                        <a:rPr lang="zh-CN" altLang="en-US" sz="1800" kern="100" dirty="0" smtClean="0">
                          <a:effectLst/>
                          <a:latin typeface="Calibri"/>
                          <a:ea typeface="宋体"/>
                          <a:cs typeface="Times New Roman"/>
                        </a:rPr>
                        <a:t>）</a:t>
                      </a:r>
                      <a:endParaRPr lang="zh-CN" sz="1800" kern="100" dirty="0">
                        <a:effectLst/>
                        <a:latin typeface="Calibri"/>
                        <a:ea typeface="宋体"/>
                        <a:cs typeface="Times New Roman"/>
                      </a:endParaRPr>
                    </a:p>
                  </a:txBody>
                  <a:tcPr marL="68580" marR="68580" marT="0" marB="0"/>
                </a:tc>
              </a:tr>
              <a:tr h="290146">
                <a:tc>
                  <a:txBody>
                    <a:bodyPr/>
                    <a:lstStyle/>
                    <a:p>
                      <a:pPr algn="ctr">
                        <a:spcAft>
                          <a:spcPts val="0"/>
                        </a:spcAft>
                      </a:pPr>
                      <a:r>
                        <a:rPr lang="en-US" sz="1800" kern="100" dirty="0">
                          <a:effectLst/>
                        </a:rPr>
                        <a:t>&gt;200</a:t>
                      </a:r>
                      <a:endParaRPr lang="zh-CN" sz="1800" kern="100" dirty="0">
                        <a:effectLst/>
                        <a:latin typeface="Calibri"/>
                        <a:ea typeface="宋体"/>
                        <a:cs typeface="Times New Roman"/>
                      </a:endParaRPr>
                    </a:p>
                  </a:txBody>
                  <a:tcPr marL="68580" marR="68580" marT="0" marB="0"/>
                </a:tc>
                <a:tc>
                  <a:txBody>
                    <a:bodyPr/>
                    <a:lstStyle/>
                    <a:p>
                      <a:pPr algn="ctr">
                        <a:spcAft>
                          <a:spcPts val="0"/>
                        </a:spcAft>
                      </a:pPr>
                      <a:r>
                        <a:rPr lang="en-US" sz="1800" kern="100">
                          <a:effectLst/>
                        </a:rPr>
                        <a:t>10</a:t>
                      </a:r>
                      <a:endParaRPr lang="zh-CN" sz="1800" kern="100">
                        <a:effectLst/>
                        <a:latin typeface="Calibri"/>
                        <a:ea typeface="宋体"/>
                        <a:cs typeface="Times New Roman"/>
                      </a:endParaRPr>
                    </a:p>
                  </a:txBody>
                  <a:tcPr marL="68580" marR="68580" marT="0" marB="0"/>
                </a:tc>
                <a:tc>
                  <a:txBody>
                    <a:bodyPr/>
                    <a:lstStyle/>
                    <a:p>
                      <a:pPr algn="ctr">
                        <a:spcAft>
                          <a:spcPts val="0"/>
                        </a:spcAft>
                      </a:pPr>
                      <a:r>
                        <a:rPr lang="en-US" sz="1800" kern="100">
                          <a:effectLst/>
                        </a:rPr>
                        <a:t>3,950</a:t>
                      </a:r>
                      <a:endParaRPr lang="zh-CN" sz="1800" kern="100">
                        <a:effectLst/>
                        <a:latin typeface="Calibri"/>
                        <a:ea typeface="宋体"/>
                        <a:cs typeface="Times New Roman"/>
                      </a:endParaRPr>
                    </a:p>
                  </a:txBody>
                  <a:tcPr marL="68580" marR="68580" marT="0" marB="0"/>
                </a:tc>
                <a:tc>
                  <a:txBody>
                    <a:bodyPr/>
                    <a:lstStyle/>
                    <a:p>
                      <a:pPr algn="ctr">
                        <a:spcAft>
                          <a:spcPts val="0"/>
                        </a:spcAft>
                      </a:pPr>
                      <a:r>
                        <a:rPr lang="en-US" sz="1800" kern="100">
                          <a:effectLst/>
                        </a:rPr>
                        <a:t>7</a:t>
                      </a:r>
                      <a:endParaRPr lang="zh-CN" sz="1800" kern="100">
                        <a:effectLst/>
                        <a:latin typeface="Calibri"/>
                        <a:ea typeface="宋体"/>
                        <a:cs typeface="Times New Roman"/>
                      </a:endParaRPr>
                    </a:p>
                  </a:txBody>
                  <a:tcPr marL="68580" marR="68580" marT="0" marB="0"/>
                </a:tc>
                <a:tc>
                  <a:txBody>
                    <a:bodyPr/>
                    <a:lstStyle/>
                    <a:p>
                      <a:pPr algn="ctr">
                        <a:spcAft>
                          <a:spcPts val="0"/>
                        </a:spcAft>
                      </a:pPr>
                      <a:r>
                        <a:rPr lang="en-US" sz="1800" kern="100">
                          <a:effectLst/>
                        </a:rPr>
                        <a:t>70</a:t>
                      </a:r>
                      <a:endParaRPr lang="zh-CN" sz="1800" kern="100">
                        <a:effectLst/>
                        <a:latin typeface="Calibri"/>
                        <a:ea typeface="宋体"/>
                        <a:cs typeface="Times New Roman"/>
                      </a:endParaRPr>
                    </a:p>
                  </a:txBody>
                  <a:tcPr marL="68580" marR="68580" marT="0" marB="0"/>
                </a:tc>
                <a:tc>
                  <a:txBody>
                    <a:bodyPr/>
                    <a:lstStyle/>
                    <a:p>
                      <a:pPr algn="ctr">
                        <a:spcAft>
                          <a:spcPts val="0"/>
                        </a:spcAft>
                      </a:pPr>
                      <a:r>
                        <a:rPr lang="en-US" sz="1800" kern="100">
                          <a:effectLst/>
                        </a:rPr>
                        <a:t>3,010</a:t>
                      </a:r>
                      <a:endParaRPr lang="zh-CN" sz="1800" kern="100">
                        <a:effectLst/>
                        <a:latin typeface="Calibri"/>
                        <a:ea typeface="宋体"/>
                        <a:cs typeface="Times New Roman"/>
                      </a:endParaRPr>
                    </a:p>
                  </a:txBody>
                  <a:tcPr marL="68580" marR="68580" marT="0" marB="0"/>
                </a:tc>
                <a:tc>
                  <a:txBody>
                    <a:bodyPr/>
                    <a:lstStyle/>
                    <a:p>
                      <a:pPr algn="ctr">
                        <a:spcAft>
                          <a:spcPts val="0"/>
                        </a:spcAft>
                      </a:pPr>
                      <a:r>
                        <a:rPr lang="en-US" sz="1800" kern="100">
                          <a:effectLst/>
                        </a:rPr>
                        <a:t>76</a:t>
                      </a:r>
                      <a:endParaRPr lang="zh-CN" sz="1800" kern="100">
                        <a:effectLst/>
                        <a:latin typeface="Calibri"/>
                        <a:ea typeface="宋体"/>
                        <a:cs typeface="Times New Roman"/>
                      </a:endParaRPr>
                    </a:p>
                  </a:txBody>
                  <a:tcPr marL="68580" marR="68580" marT="0" marB="0"/>
                </a:tc>
              </a:tr>
              <a:tr h="290146">
                <a:tc>
                  <a:txBody>
                    <a:bodyPr/>
                    <a:lstStyle/>
                    <a:p>
                      <a:pPr algn="ctr">
                        <a:spcAft>
                          <a:spcPts val="0"/>
                        </a:spcAft>
                      </a:pPr>
                      <a:r>
                        <a:rPr lang="en-US" sz="1800" kern="100" dirty="0">
                          <a:effectLst/>
                        </a:rPr>
                        <a:t>100-200</a:t>
                      </a:r>
                      <a:endParaRPr lang="zh-CN" sz="1800" kern="100" dirty="0">
                        <a:effectLst/>
                        <a:latin typeface="Calibri"/>
                        <a:ea typeface="宋体"/>
                        <a:cs typeface="Times New Roman"/>
                      </a:endParaRPr>
                    </a:p>
                  </a:txBody>
                  <a:tcPr marL="68580" marR="68580" marT="0" marB="0"/>
                </a:tc>
                <a:tc>
                  <a:txBody>
                    <a:bodyPr/>
                    <a:lstStyle/>
                    <a:p>
                      <a:pPr algn="ctr">
                        <a:spcAft>
                          <a:spcPts val="0"/>
                        </a:spcAft>
                      </a:pPr>
                      <a:r>
                        <a:rPr lang="en-US" sz="1800" kern="100">
                          <a:effectLst/>
                        </a:rPr>
                        <a:t>18</a:t>
                      </a:r>
                      <a:endParaRPr lang="zh-CN" sz="1800" kern="100">
                        <a:effectLst/>
                        <a:latin typeface="Calibri"/>
                        <a:ea typeface="宋体"/>
                        <a:cs typeface="Times New Roman"/>
                      </a:endParaRPr>
                    </a:p>
                  </a:txBody>
                  <a:tcPr marL="68580" marR="68580" marT="0" marB="0"/>
                </a:tc>
                <a:tc>
                  <a:txBody>
                    <a:bodyPr/>
                    <a:lstStyle/>
                    <a:p>
                      <a:pPr algn="ctr">
                        <a:spcAft>
                          <a:spcPts val="0"/>
                        </a:spcAft>
                      </a:pPr>
                      <a:r>
                        <a:rPr lang="en-US" sz="1800" kern="100">
                          <a:effectLst/>
                        </a:rPr>
                        <a:t>2,705</a:t>
                      </a:r>
                      <a:endParaRPr lang="zh-CN" sz="1800" kern="100">
                        <a:effectLst/>
                        <a:latin typeface="Calibri"/>
                        <a:ea typeface="宋体"/>
                        <a:cs typeface="Times New Roman"/>
                      </a:endParaRPr>
                    </a:p>
                  </a:txBody>
                  <a:tcPr marL="68580" marR="68580" marT="0" marB="0"/>
                </a:tc>
                <a:tc>
                  <a:txBody>
                    <a:bodyPr/>
                    <a:lstStyle/>
                    <a:p>
                      <a:pPr algn="ctr">
                        <a:spcAft>
                          <a:spcPts val="0"/>
                        </a:spcAft>
                      </a:pPr>
                      <a:r>
                        <a:rPr lang="en-US" sz="1800" kern="100">
                          <a:effectLst/>
                        </a:rPr>
                        <a:t>13</a:t>
                      </a:r>
                      <a:endParaRPr lang="zh-CN" sz="1800" kern="100">
                        <a:effectLst/>
                        <a:latin typeface="Calibri"/>
                        <a:ea typeface="宋体"/>
                        <a:cs typeface="Times New Roman"/>
                      </a:endParaRPr>
                    </a:p>
                  </a:txBody>
                  <a:tcPr marL="68580" marR="68580" marT="0" marB="0"/>
                </a:tc>
                <a:tc>
                  <a:txBody>
                    <a:bodyPr/>
                    <a:lstStyle/>
                    <a:p>
                      <a:pPr algn="ctr">
                        <a:spcAft>
                          <a:spcPts val="0"/>
                        </a:spcAft>
                      </a:pPr>
                      <a:r>
                        <a:rPr lang="en-US" sz="1800" kern="100">
                          <a:effectLst/>
                        </a:rPr>
                        <a:t>72</a:t>
                      </a:r>
                      <a:endParaRPr lang="zh-CN" sz="1800" kern="100">
                        <a:effectLst/>
                        <a:latin typeface="Calibri"/>
                        <a:ea typeface="宋体"/>
                        <a:cs typeface="Times New Roman"/>
                      </a:endParaRPr>
                    </a:p>
                  </a:txBody>
                  <a:tcPr marL="68580" marR="68580" marT="0" marB="0"/>
                </a:tc>
                <a:tc>
                  <a:txBody>
                    <a:bodyPr/>
                    <a:lstStyle/>
                    <a:p>
                      <a:pPr algn="ctr">
                        <a:spcAft>
                          <a:spcPts val="0"/>
                        </a:spcAft>
                      </a:pPr>
                      <a:r>
                        <a:rPr lang="en-US" sz="1800" kern="100">
                          <a:effectLst/>
                        </a:rPr>
                        <a:t>2,076</a:t>
                      </a:r>
                      <a:endParaRPr lang="zh-CN" sz="1800" kern="100">
                        <a:effectLst/>
                        <a:latin typeface="Calibri"/>
                        <a:ea typeface="宋体"/>
                        <a:cs typeface="Times New Roman"/>
                      </a:endParaRPr>
                    </a:p>
                  </a:txBody>
                  <a:tcPr marL="68580" marR="68580" marT="0" marB="0"/>
                </a:tc>
                <a:tc>
                  <a:txBody>
                    <a:bodyPr/>
                    <a:lstStyle/>
                    <a:p>
                      <a:pPr algn="ctr">
                        <a:spcAft>
                          <a:spcPts val="0"/>
                        </a:spcAft>
                      </a:pPr>
                      <a:r>
                        <a:rPr lang="en-US" sz="1800" kern="100">
                          <a:effectLst/>
                        </a:rPr>
                        <a:t>77</a:t>
                      </a:r>
                      <a:endParaRPr lang="zh-CN" sz="1800" kern="100">
                        <a:effectLst/>
                        <a:latin typeface="Calibri"/>
                        <a:ea typeface="宋体"/>
                        <a:cs typeface="Times New Roman"/>
                      </a:endParaRPr>
                    </a:p>
                  </a:txBody>
                  <a:tcPr marL="68580" marR="68580" marT="0" marB="0"/>
                </a:tc>
              </a:tr>
              <a:tr h="290146">
                <a:tc>
                  <a:txBody>
                    <a:bodyPr/>
                    <a:lstStyle/>
                    <a:p>
                      <a:pPr algn="ctr">
                        <a:spcAft>
                          <a:spcPts val="0"/>
                        </a:spcAft>
                      </a:pPr>
                      <a:r>
                        <a:rPr lang="en-US" sz="1800" kern="100" dirty="0">
                          <a:effectLst/>
                        </a:rPr>
                        <a:t>75-100</a:t>
                      </a:r>
                      <a:endParaRPr lang="zh-CN" sz="1800" kern="100" dirty="0">
                        <a:effectLst/>
                        <a:latin typeface="Calibri"/>
                        <a:ea typeface="宋体"/>
                        <a:cs typeface="Times New Roman"/>
                      </a:endParaRPr>
                    </a:p>
                  </a:txBody>
                  <a:tcPr marL="68580" marR="68580" marT="0" marB="0"/>
                </a:tc>
                <a:tc>
                  <a:txBody>
                    <a:bodyPr/>
                    <a:lstStyle/>
                    <a:p>
                      <a:pPr algn="ctr">
                        <a:spcAft>
                          <a:spcPts val="0"/>
                        </a:spcAft>
                      </a:pPr>
                      <a:r>
                        <a:rPr lang="en-US" sz="1800" kern="100">
                          <a:effectLst/>
                        </a:rPr>
                        <a:t>25</a:t>
                      </a:r>
                      <a:endParaRPr lang="zh-CN" sz="1800" kern="100">
                        <a:effectLst/>
                        <a:latin typeface="Calibri"/>
                        <a:ea typeface="宋体"/>
                        <a:cs typeface="Times New Roman"/>
                      </a:endParaRPr>
                    </a:p>
                  </a:txBody>
                  <a:tcPr marL="68580" marR="68580" marT="0" marB="0"/>
                </a:tc>
                <a:tc>
                  <a:txBody>
                    <a:bodyPr/>
                    <a:lstStyle/>
                    <a:p>
                      <a:pPr algn="ctr">
                        <a:spcAft>
                          <a:spcPts val="0"/>
                        </a:spcAft>
                      </a:pPr>
                      <a:r>
                        <a:rPr lang="en-US" sz="1800" kern="100">
                          <a:effectLst/>
                        </a:rPr>
                        <a:t>2,172</a:t>
                      </a:r>
                      <a:endParaRPr lang="zh-CN" sz="1800" kern="100">
                        <a:effectLst/>
                        <a:latin typeface="Calibri"/>
                        <a:ea typeface="宋体"/>
                        <a:cs typeface="Times New Roman"/>
                      </a:endParaRPr>
                    </a:p>
                  </a:txBody>
                  <a:tcPr marL="68580" marR="68580" marT="0" marB="0"/>
                </a:tc>
                <a:tc>
                  <a:txBody>
                    <a:bodyPr/>
                    <a:lstStyle/>
                    <a:p>
                      <a:pPr algn="ctr">
                        <a:spcAft>
                          <a:spcPts val="0"/>
                        </a:spcAft>
                      </a:pPr>
                      <a:r>
                        <a:rPr lang="en-US" sz="1800" kern="100">
                          <a:effectLst/>
                        </a:rPr>
                        <a:t>17</a:t>
                      </a:r>
                      <a:endParaRPr lang="zh-CN" sz="1800" kern="100">
                        <a:effectLst/>
                        <a:latin typeface="Calibri"/>
                        <a:ea typeface="宋体"/>
                        <a:cs typeface="Times New Roman"/>
                      </a:endParaRPr>
                    </a:p>
                  </a:txBody>
                  <a:tcPr marL="68580" marR="68580" marT="0" marB="0"/>
                </a:tc>
                <a:tc>
                  <a:txBody>
                    <a:bodyPr/>
                    <a:lstStyle/>
                    <a:p>
                      <a:pPr algn="ctr">
                        <a:spcAft>
                          <a:spcPts val="0"/>
                        </a:spcAft>
                      </a:pPr>
                      <a:r>
                        <a:rPr lang="en-US" sz="1800" kern="100">
                          <a:effectLst/>
                        </a:rPr>
                        <a:t>68</a:t>
                      </a:r>
                      <a:endParaRPr lang="zh-CN" sz="1800" kern="100">
                        <a:effectLst/>
                        <a:latin typeface="Calibri"/>
                        <a:ea typeface="宋体"/>
                        <a:cs typeface="Times New Roman"/>
                      </a:endParaRPr>
                    </a:p>
                  </a:txBody>
                  <a:tcPr marL="68580" marR="68580" marT="0" marB="0"/>
                </a:tc>
                <a:tc>
                  <a:txBody>
                    <a:bodyPr/>
                    <a:lstStyle/>
                    <a:p>
                      <a:pPr algn="ctr">
                        <a:spcAft>
                          <a:spcPts val="0"/>
                        </a:spcAft>
                      </a:pPr>
                      <a:r>
                        <a:rPr lang="en-US" sz="1800" kern="100">
                          <a:effectLst/>
                        </a:rPr>
                        <a:t>1,469</a:t>
                      </a:r>
                      <a:endParaRPr lang="zh-CN" sz="1800" kern="100">
                        <a:effectLst/>
                        <a:latin typeface="Calibri"/>
                        <a:ea typeface="宋体"/>
                        <a:cs typeface="Times New Roman"/>
                      </a:endParaRPr>
                    </a:p>
                  </a:txBody>
                  <a:tcPr marL="68580" marR="68580" marT="0" marB="0"/>
                </a:tc>
                <a:tc>
                  <a:txBody>
                    <a:bodyPr/>
                    <a:lstStyle/>
                    <a:p>
                      <a:pPr algn="ctr">
                        <a:spcAft>
                          <a:spcPts val="0"/>
                        </a:spcAft>
                      </a:pPr>
                      <a:r>
                        <a:rPr lang="en-US" sz="1800" kern="100">
                          <a:effectLst/>
                        </a:rPr>
                        <a:t>68</a:t>
                      </a:r>
                      <a:endParaRPr lang="zh-CN" sz="1800" kern="100">
                        <a:effectLst/>
                        <a:latin typeface="Calibri"/>
                        <a:ea typeface="宋体"/>
                        <a:cs typeface="Times New Roman"/>
                      </a:endParaRPr>
                    </a:p>
                  </a:txBody>
                  <a:tcPr marL="68580" marR="68580" marT="0" marB="0"/>
                </a:tc>
              </a:tr>
              <a:tr h="290146">
                <a:tc>
                  <a:txBody>
                    <a:bodyPr/>
                    <a:lstStyle/>
                    <a:p>
                      <a:pPr algn="ctr">
                        <a:spcAft>
                          <a:spcPts val="0"/>
                        </a:spcAft>
                      </a:pPr>
                      <a:r>
                        <a:rPr lang="en-US" sz="1800" kern="100">
                          <a:effectLst/>
                        </a:rPr>
                        <a:t>50-75</a:t>
                      </a:r>
                      <a:endParaRPr lang="zh-CN" sz="1800" kern="100">
                        <a:effectLst/>
                        <a:latin typeface="Calibri"/>
                        <a:ea typeface="宋体"/>
                        <a:cs typeface="Times New Roman"/>
                      </a:endParaRPr>
                    </a:p>
                  </a:txBody>
                  <a:tcPr marL="68580" marR="68580" marT="0" marB="0"/>
                </a:tc>
                <a:tc>
                  <a:txBody>
                    <a:bodyPr/>
                    <a:lstStyle/>
                    <a:p>
                      <a:pPr algn="ctr">
                        <a:spcAft>
                          <a:spcPts val="0"/>
                        </a:spcAft>
                      </a:pPr>
                      <a:r>
                        <a:rPr lang="en-US" sz="1800" kern="100" dirty="0">
                          <a:effectLst/>
                        </a:rPr>
                        <a:t>24</a:t>
                      </a:r>
                      <a:endParaRPr lang="zh-CN" sz="1800" kern="100" dirty="0">
                        <a:effectLst/>
                        <a:latin typeface="Calibri"/>
                        <a:ea typeface="宋体"/>
                        <a:cs typeface="Times New Roman"/>
                      </a:endParaRPr>
                    </a:p>
                  </a:txBody>
                  <a:tcPr marL="68580" marR="68580" marT="0" marB="0"/>
                </a:tc>
                <a:tc>
                  <a:txBody>
                    <a:bodyPr/>
                    <a:lstStyle/>
                    <a:p>
                      <a:pPr algn="ctr">
                        <a:spcAft>
                          <a:spcPts val="0"/>
                        </a:spcAft>
                      </a:pPr>
                      <a:r>
                        <a:rPr lang="en-US" sz="1800" kern="100">
                          <a:effectLst/>
                        </a:rPr>
                        <a:t>1,471</a:t>
                      </a:r>
                      <a:endParaRPr lang="zh-CN" sz="1800" kern="100">
                        <a:effectLst/>
                        <a:latin typeface="Calibri"/>
                        <a:ea typeface="宋体"/>
                        <a:cs typeface="Times New Roman"/>
                      </a:endParaRPr>
                    </a:p>
                  </a:txBody>
                  <a:tcPr marL="68580" marR="68580" marT="0" marB="0"/>
                </a:tc>
                <a:tc>
                  <a:txBody>
                    <a:bodyPr/>
                    <a:lstStyle/>
                    <a:p>
                      <a:pPr algn="ctr">
                        <a:spcAft>
                          <a:spcPts val="0"/>
                        </a:spcAft>
                      </a:pPr>
                      <a:r>
                        <a:rPr lang="en-US" sz="1800" kern="100">
                          <a:effectLst/>
                        </a:rPr>
                        <a:t>17</a:t>
                      </a:r>
                      <a:endParaRPr lang="zh-CN" sz="1800" kern="100">
                        <a:effectLst/>
                        <a:latin typeface="Calibri"/>
                        <a:ea typeface="宋体"/>
                        <a:cs typeface="Times New Roman"/>
                      </a:endParaRPr>
                    </a:p>
                  </a:txBody>
                  <a:tcPr marL="68580" marR="68580" marT="0" marB="0"/>
                </a:tc>
                <a:tc>
                  <a:txBody>
                    <a:bodyPr/>
                    <a:lstStyle/>
                    <a:p>
                      <a:pPr algn="ctr">
                        <a:spcAft>
                          <a:spcPts val="0"/>
                        </a:spcAft>
                      </a:pPr>
                      <a:r>
                        <a:rPr lang="en-US" sz="1800" kern="100">
                          <a:effectLst/>
                        </a:rPr>
                        <a:t>71</a:t>
                      </a:r>
                      <a:endParaRPr lang="zh-CN" sz="1800" kern="100">
                        <a:effectLst/>
                        <a:latin typeface="Calibri"/>
                        <a:ea typeface="宋体"/>
                        <a:cs typeface="Times New Roman"/>
                      </a:endParaRPr>
                    </a:p>
                  </a:txBody>
                  <a:tcPr marL="68580" marR="68580" marT="0" marB="0"/>
                </a:tc>
                <a:tc>
                  <a:txBody>
                    <a:bodyPr/>
                    <a:lstStyle/>
                    <a:p>
                      <a:pPr algn="ctr">
                        <a:spcAft>
                          <a:spcPts val="0"/>
                        </a:spcAft>
                      </a:pPr>
                      <a:r>
                        <a:rPr lang="en-US" sz="1800" kern="100">
                          <a:effectLst/>
                        </a:rPr>
                        <a:t>1,078</a:t>
                      </a:r>
                      <a:endParaRPr lang="zh-CN" sz="1800" kern="100">
                        <a:effectLst/>
                        <a:latin typeface="Calibri"/>
                        <a:ea typeface="宋体"/>
                        <a:cs typeface="Times New Roman"/>
                      </a:endParaRPr>
                    </a:p>
                  </a:txBody>
                  <a:tcPr marL="68580" marR="68580" marT="0" marB="0"/>
                </a:tc>
                <a:tc>
                  <a:txBody>
                    <a:bodyPr/>
                    <a:lstStyle/>
                    <a:p>
                      <a:pPr algn="ctr">
                        <a:spcAft>
                          <a:spcPts val="0"/>
                        </a:spcAft>
                      </a:pPr>
                      <a:r>
                        <a:rPr lang="en-US" sz="1800" kern="100">
                          <a:effectLst/>
                        </a:rPr>
                        <a:t>73</a:t>
                      </a:r>
                      <a:endParaRPr lang="zh-CN" sz="1800" kern="100">
                        <a:effectLst/>
                        <a:latin typeface="Calibri"/>
                        <a:ea typeface="宋体"/>
                        <a:cs typeface="Times New Roman"/>
                      </a:endParaRPr>
                    </a:p>
                  </a:txBody>
                  <a:tcPr marL="68580" marR="68580" marT="0" marB="0"/>
                </a:tc>
              </a:tr>
              <a:tr h="290146">
                <a:tc>
                  <a:txBody>
                    <a:bodyPr/>
                    <a:lstStyle/>
                    <a:p>
                      <a:pPr algn="ctr">
                        <a:spcAft>
                          <a:spcPts val="0"/>
                        </a:spcAft>
                      </a:pPr>
                      <a:r>
                        <a:rPr lang="en-US" sz="1800" kern="100">
                          <a:effectLst/>
                        </a:rPr>
                        <a:t>20-50</a:t>
                      </a:r>
                      <a:endParaRPr lang="zh-CN" sz="1800" kern="100">
                        <a:effectLst/>
                        <a:latin typeface="Calibri"/>
                        <a:ea typeface="宋体"/>
                        <a:cs typeface="Times New Roman"/>
                      </a:endParaRPr>
                    </a:p>
                  </a:txBody>
                  <a:tcPr marL="68580" marR="68580" marT="0" marB="0"/>
                </a:tc>
                <a:tc>
                  <a:txBody>
                    <a:bodyPr/>
                    <a:lstStyle/>
                    <a:p>
                      <a:pPr algn="ctr">
                        <a:spcAft>
                          <a:spcPts val="0"/>
                        </a:spcAft>
                      </a:pPr>
                      <a:r>
                        <a:rPr lang="en-US" sz="1800" kern="100" dirty="0">
                          <a:effectLst/>
                        </a:rPr>
                        <a:t>137</a:t>
                      </a:r>
                      <a:endParaRPr lang="zh-CN" sz="1800" kern="100" dirty="0">
                        <a:effectLst/>
                        <a:latin typeface="Calibri"/>
                        <a:ea typeface="宋体"/>
                        <a:cs typeface="Times New Roman"/>
                      </a:endParaRPr>
                    </a:p>
                  </a:txBody>
                  <a:tcPr marL="68580" marR="68580" marT="0" marB="0"/>
                </a:tc>
                <a:tc>
                  <a:txBody>
                    <a:bodyPr/>
                    <a:lstStyle/>
                    <a:p>
                      <a:pPr algn="ctr">
                        <a:spcAft>
                          <a:spcPts val="0"/>
                        </a:spcAft>
                      </a:pPr>
                      <a:r>
                        <a:rPr lang="en-US" sz="1800" kern="100" dirty="0">
                          <a:effectLst/>
                        </a:rPr>
                        <a:t>4,133</a:t>
                      </a:r>
                      <a:endParaRPr lang="zh-CN" sz="1800" kern="100" dirty="0">
                        <a:effectLst/>
                        <a:latin typeface="Calibri"/>
                        <a:ea typeface="宋体"/>
                        <a:cs typeface="Times New Roman"/>
                      </a:endParaRPr>
                    </a:p>
                  </a:txBody>
                  <a:tcPr marL="68580" marR="68580" marT="0" marB="0"/>
                </a:tc>
                <a:tc>
                  <a:txBody>
                    <a:bodyPr/>
                    <a:lstStyle/>
                    <a:p>
                      <a:pPr algn="ctr">
                        <a:spcAft>
                          <a:spcPts val="0"/>
                        </a:spcAft>
                      </a:pPr>
                      <a:r>
                        <a:rPr lang="en-US" sz="1800" kern="100">
                          <a:effectLst/>
                        </a:rPr>
                        <a:t>82</a:t>
                      </a:r>
                      <a:endParaRPr lang="zh-CN" sz="1800" kern="100">
                        <a:effectLst/>
                        <a:latin typeface="Calibri"/>
                        <a:ea typeface="宋体"/>
                        <a:cs typeface="Times New Roman"/>
                      </a:endParaRPr>
                    </a:p>
                  </a:txBody>
                  <a:tcPr marL="68580" marR="68580" marT="0" marB="0"/>
                </a:tc>
                <a:tc>
                  <a:txBody>
                    <a:bodyPr/>
                    <a:lstStyle/>
                    <a:p>
                      <a:pPr algn="ctr">
                        <a:spcAft>
                          <a:spcPts val="0"/>
                        </a:spcAft>
                      </a:pPr>
                      <a:r>
                        <a:rPr lang="en-US" sz="1800" kern="100">
                          <a:effectLst/>
                        </a:rPr>
                        <a:t>60</a:t>
                      </a:r>
                      <a:endParaRPr lang="zh-CN" sz="1800" kern="100">
                        <a:effectLst/>
                        <a:latin typeface="Calibri"/>
                        <a:ea typeface="宋体"/>
                        <a:cs typeface="Times New Roman"/>
                      </a:endParaRPr>
                    </a:p>
                  </a:txBody>
                  <a:tcPr marL="68580" marR="68580" marT="0" marB="0"/>
                </a:tc>
                <a:tc>
                  <a:txBody>
                    <a:bodyPr/>
                    <a:lstStyle/>
                    <a:p>
                      <a:pPr algn="ctr">
                        <a:spcAft>
                          <a:spcPts val="0"/>
                        </a:spcAft>
                      </a:pPr>
                      <a:r>
                        <a:rPr lang="en-US" sz="1800" kern="100">
                          <a:effectLst/>
                        </a:rPr>
                        <a:t>2,491</a:t>
                      </a:r>
                      <a:endParaRPr lang="zh-CN" sz="1800" kern="100">
                        <a:effectLst/>
                        <a:latin typeface="Calibri"/>
                        <a:ea typeface="宋体"/>
                        <a:cs typeface="Times New Roman"/>
                      </a:endParaRPr>
                    </a:p>
                  </a:txBody>
                  <a:tcPr marL="68580" marR="68580" marT="0" marB="0"/>
                </a:tc>
                <a:tc>
                  <a:txBody>
                    <a:bodyPr/>
                    <a:lstStyle/>
                    <a:p>
                      <a:pPr algn="ctr">
                        <a:spcAft>
                          <a:spcPts val="0"/>
                        </a:spcAft>
                      </a:pPr>
                      <a:r>
                        <a:rPr lang="en-US" sz="1800" kern="100">
                          <a:effectLst/>
                        </a:rPr>
                        <a:t>60</a:t>
                      </a:r>
                      <a:endParaRPr lang="zh-CN" sz="1800" kern="100">
                        <a:effectLst/>
                        <a:latin typeface="Calibri"/>
                        <a:ea typeface="宋体"/>
                        <a:cs typeface="Times New Roman"/>
                      </a:endParaRPr>
                    </a:p>
                  </a:txBody>
                  <a:tcPr marL="68580" marR="68580" marT="0" marB="0"/>
                </a:tc>
              </a:tr>
              <a:tr h="290146">
                <a:tc>
                  <a:txBody>
                    <a:bodyPr/>
                    <a:lstStyle/>
                    <a:p>
                      <a:pPr algn="ctr">
                        <a:spcAft>
                          <a:spcPts val="0"/>
                        </a:spcAft>
                      </a:pPr>
                      <a:r>
                        <a:rPr lang="en-US" sz="1800" kern="100">
                          <a:effectLst/>
                        </a:rPr>
                        <a:t>10-20</a:t>
                      </a:r>
                      <a:endParaRPr lang="zh-CN" sz="1800" kern="100">
                        <a:effectLst/>
                        <a:latin typeface="Calibri"/>
                        <a:ea typeface="宋体"/>
                        <a:cs typeface="Times New Roman"/>
                      </a:endParaRPr>
                    </a:p>
                  </a:txBody>
                  <a:tcPr marL="68580" marR="68580" marT="0" marB="0"/>
                </a:tc>
                <a:tc>
                  <a:txBody>
                    <a:bodyPr/>
                    <a:lstStyle/>
                    <a:p>
                      <a:pPr algn="ctr">
                        <a:spcAft>
                          <a:spcPts val="0"/>
                        </a:spcAft>
                      </a:pPr>
                      <a:r>
                        <a:rPr lang="en-US" sz="1800" kern="100">
                          <a:effectLst/>
                        </a:rPr>
                        <a:t>244</a:t>
                      </a:r>
                      <a:endParaRPr lang="zh-CN" sz="1800" kern="100">
                        <a:effectLst/>
                        <a:latin typeface="Calibri"/>
                        <a:ea typeface="宋体"/>
                        <a:cs typeface="Times New Roman"/>
                      </a:endParaRPr>
                    </a:p>
                  </a:txBody>
                  <a:tcPr marL="68580" marR="68580" marT="0" marB="0"/>
                </a:tc>
                <a:tc>
                  <a:txBody>
                    <a:bodyPr/>
                    <a:lstStyle/>
                    <a:p>
                      <a:pPr algn="ctr">
                        <a:spcAft>
                          <a:spcPts val="0"/>
                        </a:spcAft>
                      </a:pPr>
                      <a:r>
                        <a:rPr lang="en-US" sz="1800" kern="100" dirty="0">
                          <a:effectLst/>
                        </a:rPr>
                        <a:t>3,407</a:t>
                      </a:r>
                      <a:endParaRPr lang="zh-CN" sz="1800" kern="100" dirty="0">
                        <a:effectLst/>
                        <a:latin typeface="Calibri"/>
                        <a:ea typeface="宋体"/>
                        <a:cs typeface="Times New Roman"/>
                      </a:endParaRPr>
                    </a:p>
                  </a:txBody>
                  <a:tcPr marL="68580" marR="68580" marT="0" marB="0"/>
                </a:tc>
                <a:tc>
                  <a:txBody>
                    <a:bodyPr/>
                    <a:lstStyle/>
                    <a:p>
                      <a:pPr algn="ctr">
                        <a:spcAft>
                          <a:spcPts val="0"/>
                        </a:spcAft>
                      </a:pPr>
                      <a:r>
                        <a:rPr lang="en-US" sz="1800" kern="100" dirty="0">
                          <a:effectLst/>
                        </a:rPr>
                        <a:t>140</a:t>
                      </a:r>
                      <a:endParaRPr lang="zh-CN" sz="1800" kern="100" dirty="0">
                        <a:effectLst/>
                        <a:latin typeface="Calibri"/>
                        <a:ea typeface="宋体"/>
                        <a:cs typeface="Times New Roman"/>
                      </a:endParaRPr>
                    </a:p>
                  </a:txBody>
                  <a:tcPr marL="68580" marR="68580" marT="0" marB="0"/>
                </a:tc>
                <a:tc>
                  <a:txBody>
                    <a:bodyPr/>
                    <a:lstStyle/>
                    <a:p>
                      <a:pPr algn="ctr">
                        <a:spcAft>
                          <a:spcPts val="0"/>
                        </a:spcAft>
                      </a:pPr>
                      <a:r>
                        <a:rPr lang="en-US" sz="1800" kern="100">
                          <a:effectLst/>
                        </a:rPr>
                        <a:t>57</a:t>
                      </a:r>
                      <a:endParaRPr lang="zh-CN" sz="1800" kern="100">
                        <a:effectLst/>
                        <a:latin typeface="Calibri"/>
                        <a:ea typeface="宋体"/>
                        <a:cs typeface="Times New Roman"/>
                      </a:endParaRPr>
                    </a:p>
                  </a:txBody>
                  <a:tcPr marL="68580" marR="68580" marT="0" marB="0"/>
                </a:tc>
                <a:tc>
                  <a:txBody>
                    <a:bodyPr/>
                    <a:lstStyle/>
                    <a:p>
                      <a:pPr algn="ctr">
                        <a:spcAft>
                          <a:spcPts val="0"/>
                        </a:spcAft>
                      </a:pPr>
                      <a:r>
                        <a:rPr lang="en-US" sz="1800" kern="100">
                          <a:effectLst/>
                        </a:rPr>
                        <a:t>1,959</a:t>
                      </a:r>
                      <a:endParaRPr lang="zh-CN" sz="1800" kern="100">
                        <a:effectLst/>
                        <a:latin typeface="Calibri"/>
                        <a:ea typeface="宋体"/>
                        <a:cs typeface="Times New Roman"/>
                      </a:endParaRPr>
                    </a:p>
                  </a:txBody>
                  <a:tcPr marL="68580" marR="68580" marT="0" marB="0"/>
                </a:tc>
                <a:tc>
                  <a:txBody>
                    <a:bodyPr/>
                    <a:lstStyle/>
                    <a:p>
                      <a:pPr algn="ctr">
                        <a:spcAft>
                          <a:spcPts val="0"/>
                        </a:spcAft>
                      </a:pPr>
                      <a:r>
                        <a:rPr lang="en-US" sz="1800" kern="100">
                          <a:effectLst/>
                        </a:rPr>
                        <a:t>57</a:t>
                      </a:r>
                      <a:endParaRPr lang="zh-CN" sz="1800" kern="100">
                        <a:effectLst/>
                        <a:latin typeface="Calibri"/>
                        <a:ea typeface="宋体"/>
                        <a:cs typeface="Times New Roman"/>
                      </a:endParaRPr>
                    </a:p>
                  </a:txBody>
                  <a:tcPr marL="68580" marR="68580" marT="0" marB="0"/>
                </a:tc>
              </a:tr>
              <a:tr h="290146">
                <a:tc>
                  <a:txBody>
                    <a:bodyPr/>
                    <a:lstStyle/>
                    <a:p>
                      <a:pPr algn="ctr">
                        <a:spcAft>
                          <a:spcPts val="0"/>
                        </a:spcAft>
                      </a:pPr>
                      <a:r>
                        <a:rPr lang="en-US" sz="1800" kern="100">
                          <a:effectLst/>
                        </a:rPr>
                        <a:t>5-10</a:t>
                      </a:r>
                      <a:endParaRPr lang="zh-CN" sz="1800" kern="100">
                        <a:effectLst/>
                        <a:latin typeface="Calibri"/>
                        <a:ea typeface="宋体"/>
                        <a:cs typeface="Times New Roman"/>
                      </a:endParaRPr>
                    </a:p>
                  </a:txBody>
                  <a:tcPr marL="68580" marR="68580" marT="0" marB="0"/>
                </a:tc>
                <a:tc>
                  <a:txBody>
                    <a:bodyPr/>
                    <a:lstStyle/>
                    <a:p>
                      <a:pPr algn="ctr">
                        <a:spcAft>
                          <a:spcPts val="0"/>
                        </a:spcAft>
                      </a:pPr>
                      <a:r>
                        <a:rPr lang="en-US" sz="1800" kern="100">
                          <a:effectLst/>
                        </a:rPr>
                        <a:t>451</a:t>
                      </a:r>
                      <a:endParaRPr lang="zh-CN" sz="1800" kern="100">
                        <a:effectLst/>
                        <a:latin typeface="Calibri"/>
                        <a:ea typeface="宋体"/>
                        <a:cs typeface="Times New Roman"/>
                      </a:endParaRPr>
                    </a:p>
                  </a:txBody>
                  <a:tcPr marL="68580" marR="68580" marT="0" marB="0"/>
                </a:tc>
                <a:tc>
                  <a:txBody>
                    <a:bodyPr/>
                    <a:lstStyle/>
                    <a:p>
                      <a:pPr algn="ctr">
                        <a:spcAft>
                          <a:spcPts val="0"/>
                        </a:spcAft>
                      </a:pPr>
                      <a:r>
                        <a:rPr lang="en-US" sz="1800" kern="100">
                          <a:effectLst/>
                        </a:rPr>
                        <a:t>3,188</a:t>
                      </a:r>
                      <a:endParaRPr lang="zh-CN" sz="1800" kern="100">
                        <a:effectLst/>
                        <a:latin typeface="Calibri"/>
                        <a:ea typeface="宋体"/>
                        <a:cs typeface="Times New Roman"/>
                      </a:endParaRPr>
                    </a:p>
                  </a:txBody>
                  <a:tcPr marL="68580" marR="68580" marT="0" marB="0"/>
                </a:tc>
                <a:tc>
                  <a:txBody>
                    <a:bodyPr/>
                    <a:lstStyle/>
                    <a:p>
                      <a:pPr algn="ctr">
                        <a:spcAft>
                          <a:spcPts val="0"/>
                        </a:spcAft>
                      </a:pPr>
                      <a:r>
                        <a:rPr lang="en-US" sz="1800" kern="100" dirty="0">
                          <a:effectLst/>
                        </a:rPr>
                        <a:t>230</a:t>
                      </a:r>
                      <a:endParaRPr lang="zh-CN" sz="1800" kern="100" dirty="0">
                        <a:effectLst/>
                        <a:latin typeface="Calibri"/>
                        <a:ea typeface="宋体"/>
                        <a:cs typeface="Times New Roman"/>
                      </a:endParaRPr>
                    </a:p>
                  </a:txBody>
                  <a:tcPr marL="68580" marR="68580" marT="0" marB="0"/>
                </a:tc>
                <a:tc>
                  <a:txBody>
                    <a:bodyPr/>
                    <a:lstStyle/>
                    <a:p>
                      <a:pPr algn="ctr">
                        <a:spcAft>
                          <a:spcPts val="0"/>
                        </a:spcAft>
                      </a:pPr>
                      <a:r>
                        <a:rPr lang="en-US" sz="1800" kern="100">
                          <a:effectLst/>
                        </a:rPr>
                        <a:t>51</a:t>
                      </a:r>
                      <a:endParaRPr lang="zh-CN" sz="1800" kern="100">
                        <a:effectLst/>
                        <a:latin typeface="Calibri"/>
                        <a:ea typeface="宋体"/>
                        <a:cs typeface="Times New Roman"/>
                      </a:endParaRPr>
                    </a:p>
                  </a:txBody>
                  <a:tcPr marL="68580" marR="68580" marT="0" marB="0"/>
                </a:tc>
                <a:tc>
                  <a:txBody>
                    <a:bodyPr/>
                    <a:lstStyle/>
                    <a:p>
                      <a:pPr algn="ctr">
                        <a:spcAft>
                          <a:spcPts val="0"/>
                        </a:spcAft>
                      </a:pPr>
                      <a:r>
                        <a:rPr lang="en-US" sz="1800" kern="100">
                          <a:effectLst/>
                        </a:rPr>
                        <a:t>1,630</a:t>
                      </a:r>
                      <a:endParaRPr lang="zh-CN" sz="1800" kern="100">
                        <a:effectLst/>
                        <a:latin typeface="Calibri"/>
                        <a:ea typeface="宋体"/>
                        <a:cs typeface="Times New Roman"/>
                      </a:endParaRPr>
                    </a:p>
                  </a:txBody>
                  <a:tcPr marL="68580" marR="68580" marT="0" marB="0"/>
                </a:tc>
                <a:tc>
                  <a:txBody>
                    <a:bodyPr/>
                    <a:lstStyle/>
                    <a:p>
                      <a:pPr algn="ctr">
                        <a:spcAft>
                          <a:spcPts val="0"/>
                        </a:spcAft>
                      </a:pPr>
                      <a:r>
                        <a:rPr lang="en-US" sz="1800" kern="100">
                          <a:effectLst/>
                        </a:rPr>
                        <a:t>51</a:t>
                      </a:r>
                      <a:endParaRPr lang="zh-CN" sz="1800" kern="100">
                        <a:effectLst/>
                        <a:latin typeface="Calibri"/>
                        <a:ea typeface="宋体"/>
                        <a:cs typeface="Times New Roman"/>
                      </a:endParaRPr>
                    </a:p>
                  </a:txBody>
                  <a:tcPr marL="68580" marR="68580" marT="0" marB="0"/>
                </a:tc>
              </a:tr>
              <a:tr h="290146">
                <a:tc>
                  <a:txBody>
                    <a:bodyPr/>
                    <a:lstStyle/>
                    <a:p>
                      <a:pPr algn="ctr">
                        <a:spcAft>
                          <a:spcPts val="0"/>
                        </a:spcAft>
                      </a:pPr>
                      <a:r>
                        <a:rPr lang="en-US" sz="1800" kern="100">
                          <a:effectLst/>
                        </a:rPr>
                        <a:t>1-5</a:t>
                      </a:r>
                      <a:endParaRPr lang="zh-CN" sz="1800" kern="100">
                        <a:effectLst/>
                        <a:latin typeface="Calibri"/>
                        <a:ea typeface="宋体"/>
                        <a:cs typeface="Times New Roman"/>
                      </a:endParaRPr>
                    </a:p>
                  </a:txBody>
                  <a:tcPr marL="68580" marR="68580" marT="0" marB="0"/>
                </a:tc>
                <a:tc>
                  <a:txBody>
                    <a:bodyPr/>
                    <a:lstStyle/>
                    <a:p>
                      <a:pPr algn="ctr">
                        <a:spcAft>
                          <a:spcPts val="0"/>
                        </a:spcAft>
                      </a:pPr>
                      <a:r>
                        <a:rPr lang="en-US" sz="1800" kern="100">
                          <a:effectLst/>
                        </a:rPr>
                        <a:t>2,262</a:t>
                      </a:r>
                      <a:endParaRPr lang="zh-CN" sz="1800" kern="100">
                        <a:effectLst/>
                        <a:latin typeface="Calibri"/>
                        <a:ea typeface="宋体"/>
                        <a:cs typeface="Times New Roman"/>
                      </a:endParaRPr>
                    </a:p>
                  </a:txBody>
                  <a:tcPr marL="68580" marR="68580" marT="0" marB="0"/>
                </a:tc>
                <a:tc>
                  <a:txBody>
                    <a:bodyPr/>
                    <a:lstStyle/>
                    <a:p>
                      <a:pPr algn="ctr">
                        <a:spcAft>
                          <a:spcPts val="0"/>
                        </a:spcAft>
                      </a:pPr>
                      <a:r>
                        <a:rPr lang="en-US" sz="1800" kern="100">
                          <a:effectLst/>
                        </a:rPr>
                        <a:t>5,124</a:t>
                      </a:r>
                      <a:endParaRPr lang="zh-CN" sz="1800" kern="100">
                        <a:effectLst/>
                        <a:latin typeface="Calibri"/>
                        <a:ea typeface="宋体"/>
                        <a:cs typeface="Times New Roman"/>
                      </a:endParaRPr>
                    </a:p>
                  </a:txBody>
                  <a:tcPr marL="68580" marR="68580" marT="0" marB="0"/>
                </a:tc>
                <a:tc>
                  <a:txBody>
                    <a:bodyPr/>
                    <a:lstStyle/>
                    <a:p>
                      <a:pPr algn="ctr">
                        <a:spcAft>
                          <a:spcPts val="0"/>
                        </a:spcAft>
                      </a:pPr>
                      <a:r>
                        <a:rPr lang="en-US" sz="1800" kern="100">
                          <a:effectLst/>
                        </a:rPr>
                        <a:t>845</a:t>
                      </a:r>
                      <a:endParaRPr lang="zh-CN" sz="1800" kern="100">
                        <a:effectLst/>
                        <a:latin typeface="Calibri"/>
                        <a:ea typeface="宋体"/>
                        <a:cs typeface="Times New Roman"/>
                      </a:endParaRPr>
                    </a:p>
                  </a:txBody>
                  <a:tcPr marL="68580" marR="68580" marT="0" marB="0"/>
                </a:tc>
                <a:tc>
                  <a:txBody>
                    <a:bodyPr/>
                    <a:lstStyle/>
                    <a:p>
                      <a:pPr algn="ctr">
                        <a:spcAft>
                          <a:spcPts val="0"/>
                        </a:spcAft>
                      </a:pPr>
                      <a:r>
                        <a:rPr lang="en-US" sz="1800" kern="100" dirty="0">
                          <a:effectLst/>
                        </a:rPr>
                        <a:t>37</a:t>
                      </a:r>
                      <a:endParaRPr lang="zh-CN" sz="1800" kern="100" dirty="0">
                        <a:effectLst/>
                        <a:latin typeface="Calibri"/>
                        <a:ea typeface="宋体"/>
                        <a:cs typeface="Times New Roman"/>
                      </a:endParaRPr>
                    </a:p>
                  </a:txBody>
                  <a:tcPr marL="68580" marR="68580" marT="0" marB="0"/>
                </a:tc>
                <a:tc>
                  <a:txBody>
                    <a:bodyPr/>
                    <a:lstStyle/>
                    <a:p>
                      <a:pPr algn="ctr">
                        <a:spcAft>
                          <a:spcPts val="0"/>
                        </a:spcAft>
                      </a:pPr>
                      <a:r>
                        <a:rPr lang="en-US" sz="1800" kern="100">
                          <a:effectLst/>
                        </a:rPr>
                        <a:t>2,082</a:t>
                      </a:r>
                      <a:endParaRPr lang="zh-CN" sz="1800" kern="100">
                        <a:effectLst/>
                        <a:latin typeface="Calibri"/>
                        <a:ea typeface="宋体"/>
                        <a:cs typeface="Times New Roman"/>
                      </a:endParaRPr>
                    </a:p>
                  </a:txBody>
                  <a:tcPr marL="68580" marR="68580" marT="0" marB="0"/>
                </a:tc>
                <a:tc>
                  <a:txBody>
                    <a:bodyPr/>
                    <a:lstStyle/>
                    <a:p>
                      <a:pPr algn="ctr">
                        <a:spcAft>
                          <a:spcPts val="0"/>
                        </a:spcAft>
                      </a:pPr>
                      <a:r>
                        <a:rPr lang="en-US" sz="1800" kern="100">
                          <a:effectLst/>
                        </a:rPr>
                        <a:t>41</a:t>
                      </a:r>
                      <a:endParaRPr lang="zh-CN" sz="1800" kern="100">
                        <a:effectLst/>
                        <a:latin typeface="Calibri"/>
                        <a:ea typeface="宋体"/>
                        <a:cs typeface="Times New Roman"/>
                      </a:endParaRPr>
                    </a:p>
                  </a:txBody>
                  <a:tcPr marL="68580" marR="68580" marT="0" marB="0"/>
                </a:tc>
              </a:tr>
              <a:tr h="290146">
                <a:tc>
                  <a:txBody>
                    <a:bodyPr/>
                    <a:lstStyle/>
                    <a:p>
                      <a:pPr algn="ctr">
                        <a:spcAft>
                          <a:spcPts val="0"/>
                        </a:spcAft>
                      </a:pPr>
                      <a:r>
                        <a:rPr lang="zh-CN" sz="1800" kern="100">
                          <a:effectLst/>
                        </a:rPr>
                        <a:t>合计</a:t>
                      </a:r>
                      <a:endParaRPr lang="zh-CN" sz="1800" kern="100">
                        <a:effectLst/>
                        <a:latin typeface="Calibri"/>
                        <a:ea typeface="宋体"/>
                        <a:cs typeface="Times New Roman"/>
                      </a:endParaRPr>
                    </a:p>
                  </a:txBody>
                  <a:tcPr marL="68580" marR="68580" marT="0" marB="0"/>
                </a:tc>
                <a:tc>
                  <a:txBody>
                    <a:bodyPr/>
                    <a:lstStyle/>
                    <a:p>
                      <a:pPr algn="ctr">
                        <a:spcAft>
                          <a:spcPts val="0"/>
                        </a:spcAft>
                      </a:pPr>
                      <a:r>
                        <a:rPr lang="en-US" sz="1800" kern="100" dirty="0">
                          <a:effectLst/>
                        </a:rPr>
                        <a:t>3,171</a:t>
                      </a:r>
                      <a:endParaRPr lang="zh-CN" sz="1800" kern="100" dirty="0">
                        <a:effectLst/>
                        <a:latin typeface="Calibri"/>
                        <a:ea typeface="宋体"/>
                        <a:cs typeface="Times New Roman"/>
                      </a:endParaRPr>
                    </a:p>
                  </a:txBody>
                  <a:tcPr marL="68580" marR="68580" marT="0" marB="0"/>
                </a:tc>
                <a:tc>
                  <a:txBody>
                    <a:bodyPr/>
                    <a:lstStyle/>
                    <a:p>
                      <a:pPr algn="ctr">
                        <a:spcAft>
                          <a:spcPts val="0"/>
                        </a:spcAft>
                      </a:pPr>
                      <a:r>
                        <a:rPr lang="en-US" sz="1800" kern="100">
                          <a:effectLst/>
                        </a:rPr>
                        <a:t>26,150</a:t>
                      </a:r>
                      <a:endParaRPr lang="zh-CN" sz="1800" kern="100">
                        <a:effectLst/>
                        <a:latin typeface="Calibri"/>
                        <a:ea typeface="宋体"/>
                        <a:cs typeface="Times New Roman"/>
                      </a:endParaRPr>
                    </a:p>
                  </a:txBody>
                  <a:tcPr marL="68580" marR="68580" marT="0" marB="0"/>
                </a:tc>
                <a:tc>
                  <a:txBody>
                    <a:bodyPr/>
                    <a:lstStyle/>
                    <a:p>
                      <a:pPr algn="ctr">
                        <a:spcAft>
                          <a:spcPts val="0"/>
                        </a:spcAft>
                      </a:pPr>
                      <a:r>
                        <a:rPr lang="en-US" sz="1800" kern="100" dirty="0">
                          <a:effectLst/>
                        </a:rPr>
                        <a:t>1,351</a:t>
                      </a:r>
                      <a:endParaRPr lang="zh-CN" sz="1800" kern="100" dirty="0">
                        <a:effectLst/>
                        <a:latin typeface="Calibri"/>
                        <a:ea typeface="宋体"/>
                        <a:cs typeface="Times New Roman"/>
                      </a:endParaRPr>
                    </a:p>
                  </a:txBody>
                  <a:tcPr marL="68580" marR="68580" marT="0" marB="0"/>
                </a:tc>
                <a:tc>
                  <a:txBody>
                    <a:bodyPr/>
                    <a:lstStyle/>
                    <a:p>
                      <a:pPr algn="ctr">
                        <a:spcAft>
                          <a:spcPts val="0"/>
                        </a:spcAft>
                      </a:pPr>
                      <a:r>
                        <a:rPr lang="en-US" sz="3200" b="1" kern="100" dirty="0">
                          <a:solidFill>
                            <a:srgbClr val="FF0000"/>
                          </a:solidFill>
                          <a:effectLst/>
                        </a:rPr>
                        <a:t>43</a:t>
                      </a:r>
                      <a:endParaRPr lang="zh-CN" sz="3200" b="1" kern="100" dirty="0">
                        <a:solidFill>
                          <a:srgbClr val="FF0000"/>
                        </a:solidFill>
                        <a:effectLst/>
                        <a:latin typeface="Calibri"/>
                        <a:ea typeface="宋体"/>
                        <a:cs typeface="Times New Roman"/>
                      </a:endParaRPr>
                    </a:p>
                  </a:txBody>
                  <a:tcPr marL="68580" marR="68580" marT="0" marB="0"/>
                </a:tc>
                <a:tc>
                  <a:txBody>
                    <a:bodyPr/>
                    <a:lstStyle/>
                    <a:p>
                      <a:pPr algn="ctr">
                        <a:spcAft>
                          <a:spcPts val="0"/>
                        </a:spcAft>
                      </a:pPr>
                      <a:r>
                        <a:rPr lang="en-US" sz="1800" kern="100" dirty="0">
                          <a:effectLst/>
                        </a:rPr>
                        <a:t>15,795</a:t>
                      </a:r>
                      <a:endParaRPr lang="zh-CN" sz="1800" kern="100" dirty="0">
                        <a:effectLst/>
                        <a:latin typeface="Calibri"/>
                        <a:ea typeface="宋体"/>
                        <a:cs typeface="Times New Roman"/>
                      </a:endParaRPr>
                    </a:p>
                  </a:txBody>
                  <a:tcPr marL="68580" marR="68580" marT="0" marB="0"/>
                </a:tc>
                <a:tc>
                  <a:txBody>
                    <a:bodyPr/>
                    <a:lstStyle/>
                    <a:p>
                      <a:pPr marL="0" algn="ctr" defTabSz="914400" rtl="0" eaLnBrk="1" latinLnBrk="0" hangingPunct="1">
                        <a:spcAft>
                          <a:spcPts val="0"/>
                        </a:spcAft>
                      </a:pPr>
                      <a:r>
                        <a:rPr lang="en-US" sz="3200" b="1" kern="100" dirty="0">
                          <a:solidFill>
                            <a:srgbClr val="FF0000"/>
                          </a:solidFill>
                          <a:effectLst/>
                          <a:latin typeface="+mn-lt"/>
                          <a:ea typeface="+mn-ea"/>
                          <a:cs typeface="+mn-cs"/>
                        </a:rPr>
                        <a:t>60</a:t>
                      </a:r>
                      <a:endParaRPr lang="zh-CN" sz="3200" b="1" kern="100" dirty="0">
                        <a:solidFill>
                          <a:srgbClr val="FF0000"/>
                        </a:solidFill>
                        <a:effectLst/>
                        <a:latin typeface="+mn-lt"/>
                        <a:ea typeface="+mn-ea"/>
                        <a:cs typeface="+mn-cs"/>
                      </a:endParaRPr>
                    </a:p>
                  </a:txBody>
                  <a:tcPr marL="68580" marR="68580" marT="0" marB="0"/>
                </a:tc>
              </a:tr>
            </a:tbl>
          </a:graphicData>
        </a:graphic>
      </p:graphicFrame>
    </p:spTree>
    <p:extLst>
      <p:ext uri="{BB962C8B-B14F-4D97-AF65-F5344CB8AC3E}">
        <p14:creationId xmlns:p14="http://schemas.microsoft.com/office/powerpoint/2010/main" val="2457279988"/>
      </p:ext>
    </p:extLst>
  </p:cSld>
  <p:clrMapOvr>
    <a:masterClrMapping/>
  </p:clrMapOvr>
  <p:transition spd="med">
    <p:random/>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AutoShape 6"/>
          <p:cNvSpPr>
            <a:spLocks noChangeArrowheads="1"/>
          </p:cNvSpPr>
          <p:nvPr/>
        </p:nvSpPr>
        <p:spPr bwMode="gray">
          <a:xfrm>
            <a:off x="374650" y="11464"/>
            <a:ext cx="4984750" cy="641350"/>
          </a:xfrm>
          <a:prstGeom prst="roundRect">
            <a:avLst>
              <a:gd name="adj" fmla="val 16667"/>
            </a:avLst>
          </a:prstGeom>
          <a:gradFill rotWithShape="1">
            <a:gsLst>
              <a:gs pos="0">
                <a:srgbClr val="B2B2B2"/>
              </a:gs>
              <a:gs pos="50000">
                <a:srgbClr val="FFFFFF"/>
              </a:gs>
              <a:gs pos="100000">
                <a:srgbClr val="B2B2B2"/>
              </a:gs>
            </a:gsLst>
            <a:lin ang="5400000" scaled="1"/>
          </a:gradFill>
          <a:ln w="38100" algn="ctr">
            <a:solidFill>
              <a:srgbClr val="EAEAEA"/>
            </a:solidFill>
            <a:round/>
            <a:headEnd/>
            <a:tailEnd/>
          </a:ln>
        </p:spPr>
        <p:txBody>
          <a:bodyPr wrap="none" anchor="ctr"/>
          <a:lstStyle/>
          <a:p>
            <a:endParaRPr lang="zh-CN" altLang="en-US"/>
          </a:p>
        </p:txBody>
      </p:sp>
      <p:sp>
        <p:nvSpPr>
          <p:cNvPr id="7" name="矩形 6"/>
          <p:cNvSpPr/>
          <p:nvPr/>
        </p:nvSpPr>
        <p:spPr>
          <a:xfrm>
            <a:off x="439388" y="68039"/>
            <a:ext cx="5021612" cy="584775"/>
          </a:xfrm>
          <a:prstGeom prst="rect">
            <a:avLst/>
          </a:prstGeom>
        </p:spPr>
        <p:txBody>
          <a:bodyPr wrap="square">
            <a:spAutoFit/>
          </a:bodyPr>
          <a:lstStyle/>
          <a:p>
            <a:pPr>
              <a:defRPr/>
            </a:pPr>
            <a:r>
              <a:rPr lang="zh-CN" altLang="en-US" sz="3200" b="1" spc="300" dirty="0" smtClean="0">
                <a:ln w="11430" cmpd="sng">
                  <a:solidFill>
                    <a:schemeClr val="accent1">
                      <a:tint val="10000"/>
                    </a:schemeClr>
                  </a:solidFill>
                  <a:prstDash val="solid"/>
                  <a:miter lim="800000"/>
                </a:ln>
                <a:solidFill>
                  <a:srgbClr val="FF0000"/>
                </a:solidFill>
                <a:effectLst>
                  <a:glow rad="45500">
                    <a:schemeClr val="accent1">
                      <a:satMod val="220000"/>
                      <a:alpha val="35000"/>
                    </a:schemeClr>
                  </a:glow>
                </a:effectLst>
                <a:latin typeface="微软雅黑" pitchFamily="34" charset="-122"/>
                <a:ea typeface="微软雅黑" pitchFamily="34" charset="-122"/>
                <a:cs typeface="宋体" pitchFamily="2" charset="-122"/>
              </a:rPr>
              <a:t>应用潜力分析</a:t>
            </a:r>
            <a:endParaRPr lang="zh-CN" altLang="en-US" b="1" spc="300" dirty="0">
              <a:ln w="11430" cmpd="sng">
                <a:solidFill>
                  <a:schemeClr val="accent1">
                    <a:tint val="10000"/>
                  </a:schemeClr>
                </a:solidFill>
                <a:prstDash val="solid"/>
                <a:miter lim="800000"/>
              </a:ln>
              <a:solidFill>
                <a:srgbClr val="FF0000"/>
              </a:solidFill>
              <a:effectLst>
                <a:glow rad="45500">
                  <a:schemeClr val="accent1">
                    <a:satMod val="220000"/>
                    <a:alpha val="35000"/>
                  </a:schemeClr>
                </a:glow>
              </a:effectLst>
              <a:latin typeface="微软雅黑" pitchFamily="34" charset="-122"/>
              <a:ea typeface="微软雅黑" pitchFamily="34" charset="-122"/>
              <a:cs typeface="宋体" pitchFamily="2" charset="-122"/>
            </a:endParaRPr>
          </a:p>
        </p:txBody>
      </p:sp>
      <p:sp>
        <p:nvSpPr>
          <p:cNvPr id="3" name="矩形 2"/>
          <p:cNvSpPr/>
          <p:nvPr/>
        </p:nvSpPr>
        <p:spPr>
          <a:xfrm>
            <a:off x="374650" y="915413"/>
            <a:ext cx="8401050" cy="1015663"/>
          </a:xfrm>
          <a:prstGeom prst="rect">
            <a:avLst/>
          </a:prstGeom>
        </p:spPr>
        <p:txBody>
          <a:bodyPr wrap="square">
            <a:spAutoFit/>
          </a:bodyPr>
          <a:lstStyle/>
          <a:p>
            <a:r>
              <a:rPr lang="en-US" altLang="zh-CN" sz="2000" dirty="0"/>
              <a:t>2011</a:t>
            </a:r>
            <a:r>
              <a:rPr lang="zh-CN" altLang="zh-CN" sz="2000" dirty="0"/>
              <a:t>年，美国环保署下属的热电联产合作联盟（</a:t>
            </a:r>
            <a:r>
              <a:rPr lang="en-US" altLang="zh-CN" sz="2000" dirty="0"/>
              <a:t>CHPP</a:t>
            </a:r>
            <a:r>
              <a:rPr lang="zh-CN" altLang="zh-CN" sz="2000" dirty="0"/>
              <a:t>）在上述调查数据的基础上，从技术和经济两方面对不同规模污水厂实施热电联产进行了可行性研究</a:t>
            </a:r>
            <a:r>
              <a:rPr lang="zh-CN" altLang="zh-CN" sz="2000" dirty="0" smtClean="0"/>
              <a:t>。</a:t>
            </a:r>
            <a:endParaRPr lang="zh-CN" altLang="en-US" sz="2000" dirty="0"/>
          </a:p>
        </p:txBody>
      </p:sp>
      <p:sp>
        <p:nvSpPr>
          <p:cNvPr id="6" name="矩形 5"/>
          <p:cNvSpPr/>
          <p:nvPr/>
        </p:nvSpPr>
        <p:spPr>
          <a:xfrm>
            <a:off x="439388" y="2136458"/>
            <a:ext cx="8401050" cy="4093428"/>
          </a:xfrm>
          <a:prstGeom prst="rect">
            <a:avLst/>
          </a:prstGeom>
        </p:spPr>
        <p:txBody>
          <a:bodyPr wrap="square">
            <a:spAutoFit/>
          </a:bodyPr>
          <a:lstStyle/>
          <a:p>
            <a:r>
              <a:rPr lang="zh-CN" altLang="zh-CN" sz="2000" dirty="0" smtClean="0"/>
              <a:t>假定</a:t>
            </a:r>
            <a:r>
              <a:rPr lang="zh-CN" altLang="zh-CN" sz="2000" dirty="0"/>
              <a:t>污水厂的处理规模为</a:t>
            </a:r>
            <a:r>
              <a:rPr lang="en-US" altLang="zh-CN" sz="2000" dirty="0"/>
              <a:t>9.1MGD</a:t>
            </a:r>
            <a:r>
              <a:rPr lang="zh-CN" altLang="zh-CN" sz="2000" dirty="0"/>
              <a:t>（约为</a:t>
            </a:r>
            <a:r>
              <a:rPr lang="en-US" altLang="zh-CN" sz="2000" dirty="0"/>
              <a:t>34,443 m</a:t>
            </a:r>
            <a:r>
              <a:rPr lang="en-US" altLang="zh-CN" sz="2000" baseline="30000" dirty="0"/>
              <a:t>3</a:t>
            </a:r>
            <a:r>
              <a:rPr lang="en-US" altLang="zh-CN" sz="2000" dirty="0"/>
              <a:t>/d</a:t>
            </a:r>
            <a:r>
              <a:rPr lang="zh-CN" altLang="zh-CN" sz="2000" dirty="0" smtClean="0"/>
              <a:t>），</a:t>
            </a:r>
            <a:endParaRPr lang="en-US" altLang="zh-CN" sz="2000" dirty="0" smtClean="0"/>
          </a:p>
          <a:p>
            <a:r>
              <a:rPr lang="zh-CN" altLang="zh-CN" sz="2000" dirty="0" smtClean="0"/>
              <a:t>其</a:t>
            </a:r>
            <a:r>
              <a:rPr lang="zh-CN" altLang="zh-CN" sz="2000" dirty="0"/>
              <a:t>污泥产量为</a:t>
            </a:r>
            <a:r>
              <a:rPr lang="en-US" altLang="zh-CN" sz="2000" dirty="0"/>
              <a:t>13,730 </a:t>
            </a:r>
            <a:r>
              <a:rPr lang="en-US" altLang="zh-CN" sz="2000" dirty="0" err="1"/>
              <a:t>kgVS</a:t>
            </a:r>
            <a:r>
              <a:rPr lang="en-US" altLang="zh-CN" sz="2000" dirty="0"/>
              <a:t>/d</a:t>
            </a:r>
            <a:r>
              <a:rPr lang="zh-CN" altLang="zh-CN" sz="2000" dirty="0"/>
              <a:t>，采用中温厌氧消化工艺，污泥浓度</a:t>
            </a:r>
            <a:r>
              <a:rPr lang="en-US" altLang="zh-CN" sz="2000" dirty="0"/>
              <a:t>8%</a:t>
            </a:r>
            <a:r>
              <a:rPr lang="zh-CN" altLang="zh-CN" sz="2000" dirty="0"/>
              <a:t>，厌氧消化反应时间为</a:t>
            </a:r>
            <a:r>
              <a:rPr lang="en-US" altLang="zh-CN" sz="2000" dirty="0"/>
              <a:t>20 d</a:t>
            </a:r>
            <a:r>
              <a:rPr lang="zh-CN" altLang="zh-CN" sz="2000" dirty="0"/>
              <a:t>，污泥设计负荷为</a:t>
            </a:r>
            <a:r>
              <a:rPr lang="en-US" altLang="zh-CN" sz="2000" dirty="0"/>
              <a:t>4 kg/m</a:t>
            </a:r>
            <a:r>
              <a:rPr lang="en-US" altLang="zh-CN" sz="2000" baseline="30000" dirty="0"/>
              <a:t>3</a:t>
            </a:r>
            <a:r>
              <a:rPr lang="en-US" altLang="zh-CN" sz="2000" dirty="0"/>
              <a:t>/d</a:t>
            </a:r>
            <a:r>
              <a:rPr lang="zh-CN" altLang="zh-CN" sz="2000" dirty="0"/>
              <a:t>，有机物去除率</a:t>
            </a:r>
            <a:r>
              <a:rPr lang="en-US" altLang="zh-CN" sz="2000" dirty="0"/>
              <a:t>55%</a:t>
            </a:r>
            <a:r>
              <a:rPr lang="zh-CN" altLang="zh-CN" sz="2000" dirty="0"/>
              <a:t>，沼气产率为</a:t>
            </a:r>
            <a:r>
              <a:rPr lang="en-US" altLang="zh-CN" sz="2000" dirty="0"/>
              <a:t>0.749 m</a:t>
            </a:r>
            <a:r>
              <a:rPr lang="en-US" altLang="zh-CN" sz="2000" baseline="30000" dirty="0"/>
              <a:t>3</a:t>
            </a:r>
            <a:r>
              <a:rPr lang="en-US" altLang="zh-CN" sz="2000" dirty="0"/>
              <a:t>/</a:t>
            </a:r>
            <a:r>
              <a:rPr lang="en-US" altLang="zh-CN" sz="2000" dirty="0" err="1"/>
              <a:t>kgVS</a:t>
            </a:r>
            <a:r>
              <a:rPr lang="zh-CN" altLang="zh-CN" sz="2000" dirty="0"/>
              <a:t>（去除），每天的沼气产量为</a:t>
            </a:r>
            <a:r>
              <a:rPr lang="en-US" altLang="zh-CN" sz="2000" dirty="0"/>
              <a:t>2,566 </a:t>
            </a:r>
            <a:r>
              <a:rPr lang="en-US" altLang="zh-CN" sz="2000" dirty="0" smtClean="0"/>
              <a:t>m</a:t>
            </a:r>
            <a:r>
              <a:rPr lang="en-US" altLang="zh-CN" sz="2000" baseline="30000" dirty="0" smtClean="0"/>
              <a:t>3</a:t>
            </a:r>
            <a:r>
              <a:rPr lang="en-US" altLang="zh-CN" sz="2000" dirty="0" smtClean="0"/>
              <a:t>/d</a:t>
            </a:r>
            <a:r>
              <a:rPr lang="zh-CN" altLang="en-US" sz="2000" dirty="0" smtClean="0"/>
              <a:t>。</a:t>
            </a:r>
            <a:endParaRPr lang="en-US" altLang="zh-CN" sz="2000" dirty="0" smtClean="0"/>
          </a:p>
          <a:p>
            <a:endParaRPr lang="en-US" altLang="zh-CN" sz="2000" dirty="0" smtClean="0"/>
          </a:p>
          <a:p>
            <a:pPr marL="342900" indent="-342900">
              <a:buClr>
                <a:srgbClr val="FF0000"/>
              </a:buClr>
              <a:buFont typeface="Wingdings" pitchFamily="2" charset="2"/>
              <a:buChar char="Ø"/>
            </a:pPr>
            <a:r>
              <a:rPr lang="zh-CN" altLang="en-US" sz="2000" dirty="0"/>
              <a:t>沼气</a:t>
            </a:r>
            <a:r>
              <a:rPr lang="zh-CN" altLang="zh-CN" sz="2000" dirty="0" smtClean="0"/>
              <a:t>折合</a:t>
            </a:r>
            <a:r>
              <a:rPr lang="zh-CN" altLang="zh-CN" sz="2000" dirty="0"/>
              <a:t>高位</a:t>
            </a:r>
            <a:r>
              <a:rPr lang="zh-CN" altLang="zh-CN" sz="2000" dirty="0" smtClean="0"/>
              <a:t>热值</a:t>
            </a:r>
            <a:r>
              <a:rPr lang="en-US" altLang="zh-CN" sz="2000" dirty="0" smtClean="0"/>
              <a:t>                                                  58,901,700  Btu/d</a:t>
            </a:r>
            <a:r>
              <a:rPr lang="zh-CN" altLang="zh-CN" sz="2000" dirty="0" smtClean="0"/>
              <a:t>。</a:t>
            </a:r>
            <a:endParaRPr lang="en-US" altLang="zh-CN" sz="2000" dirty="0" smtClean="0"/>
          </a:p>
          <a:p>
            <a:pPr marL="342900" indent="-342900">
              <a:buClr>
                <a:srgbClr val="FF0000"/>
              </a:buClr>
              <a:buFont typeface="Wingdings" pitchFamily="2" charset="2"/>
              <a:buChar char="Ø"/>
            </a:pPr>
            <a:r>
              <a:rPr lang="zh-CN" altLang="zh-CN" sz="2000" kern="100" dirty="0" smtClean="0"/>
              <a:t>厌氧消化</a:t>
            </a:r>
            <a:r>
              <a:rPr lang="zh-CN" altLang="zh-CN" sz="2000" kern="100" dirty="0"/>
              <a:t>池加热需热量（包括池体散热</a:t>
            </a:r>
            <a:r>
              <a:rPr lang="zh-CN" altLang="zh-CN" sz="2000" kern="100" dirty="0" smtClean="0"/>
              <a:t>损耗）</a:t>
            </a:r>
            <a:r>
              <a:rPr lang="en-US" altLang="zh-CN" sz="2000" kern="100" dirty="0" smtClean="0"/>
              <a:t>         9,135,597 Btu/d</a:t>
            </a:r>
            <a:r>
              <a:rPr lang="zh-CN" altLang="en-US" sz="2000" kern="100" dirty="0" smtClean="0"/>
              <a:t>；</a:t>
            </a:r>
            <a:endParaRPr lang="en-US" altLang="zh-CN" sz="2000" kern="100" dirty="0" smtClean="0"/>
          </a:p>
          <a:p>
            <a:pPr marL="342900" indent="-342900">
              <a:buClr>
                <a:srgbClr val="FF0000"/>
              </a:buClr>
              <a:buFont typeface="Wingdings" pitchFamily="2" charset="2"/>
              <a:buChar char="Ø"/>
            </a:pPr>
            <a:r>
              <a:rPr lang="zh-CN" altLang="zh-CN" sz="2000" kern="100" dirty="0" smtClean="0"/>
              <a:t>厌氧消化</a:t>
            </a:r>
            <a:r>
              <a:rPr lang="zh-CN" altLang="zh-CN" sz="2000" kern="100" dirty="0"/>
              <a:t>池加热所需燃料量</a:t>
            </a:r>
            <a:r>
              <a:rPr lang="zh-CN" altLang="zh-CN" sz="2000" kern="100" dirty="0" smtClean="0"/>
              <a:t>（高位</a:t>
            </a:r>
            <a:r>
              <a:rPr lang="zh-CN" altLang="zh-CN" sz="2000" kern="100" dirty="0"/>
              <a:t>热值</a:t>
            </a:r>
            <a:r>
              <a:rPr lang="zh-CN" altLang="zh-CN" sz="2000" kern="100" dirty="0" smtClean="0"/>
              <a:t>）</a:t>
            </a:r>
            <a:r>
              <a:rPr lang="en-US" altLang="zh-CN" sz="2000" kern="100" dirty="0" smtClean="0"/>
              <a:t>             11,419,496  Btu/d</a:t>
            </a:r>
            <a:r>
              <a:rPr lang="zh-CN" altLang="zh-CN" sz="2000" kern="100" dirty="0" smtClean="0"/>
              <a:t>（</a:t>
            </a:r>
            <a:r>
              <a:rPr lang="zh-CN" altLang="zh-CN" sz="2000" kern="100" dirty="0"/>
              <a:t>按燃气锅炉热效率</a:t>
            </a:r>
            <a:r>
              <a:rPr lang="en-US" altLang="zh-CN" sz="2000" kern="100" dirty="0"/>
              <a:t>80%</a:t>
            </a:r>
            <a:r>
              <a:rPr lang="zh-CN" altLang="zh-CN" sz="2000" kern="100" dirty="0"/>
              <a:t>计</a:t>
            </a:r>
            <a:r>
              <a:rPr lang="zh-CN" altLang="zh-CN" sz="2000" kern="100" dirty="0" smtClean="0"/>
              <a:t>）</a:t>
            </a:r>
            <a:endParaRPr lang="en-US" altLang="zh-CN" sz="2000" kern="100" dirty="0" smtClean="0"/>
          </a:p>
          <a:p>
            <a:pPr marL="342900" indent="-342900">
              <a:buClr>
                <a:srgbClr val="FF0000"/>
              </a:buClr>
              <a:buFont typeface="Wingdings" pitchFamily="2" charset="2"/>
              <a:buChar char="Ø"/>
            </a:pPr>
            <a:r>
              <a:rPr lang="zh-CN" altLang="zh-CN" sz="2000" kern="100" dirty="0" smtClean="0"/>
              <a:t>消化</a:t>
            </a:r>
            <a:r>
              <a:rPr lang="zh-CN" altLang="zh-CN" sz="2000" kern="100" dirty="0"/>
              <a:t>池加热外剩余沼气热值</a:t>
            </a:r>
            <a:r>
              <a:rPr lang="zh-CN" altLang="zh-CN" sz="2000" kern="100" dirty="0" smtClean="0"/>
              <a:t>（高位</a:t>
            </a:r>
            <a:r>
              <a:rPr lang="zh-CN" altLang="zh-CN" sz="2000" kern="100" dirty="0"/>
              <a:t>热值</a:t>
            </a:r>
            <a:r>
              <a:rPr lang="zh-CN" altLang="zh-CN" sz="2000" kern="100" dirty="0" smtClean="0"/>
              <a:t>）</a:t>
            </a:r>
            <a:r>
              <a:rPr lang="en-US" altLang="zh-CN" sz="2000" kern="100" dirty="0" smtClean="0"/>
              <a:t>             47,482,204 Btu/d</a:t>
            </a:r>
            <a:endParaRPr lang="zh-CN" altLang="zh-CN" sz="2000" kern="100" dirty="0">
              <a:latin typeface="Calibri"/>
              <a:ea typeface="宋体"/>
              <a:cs typeface="Times New Roman"/>
            </a:endParaRPr>
          </a:p>
          <a:p>
            <a:endParaRPr lang="zh-CN" altLang="zh-CN" sz="2000" kern="100" dirty="0">
              <a:latin typeface="Calibri"/>
              <a:ea typeface="宋体"/>
              <a:cs typeface="Times New Roman"/>
            </a:endParaRPr>
          </a:p>
          <a:p>
            <a:endParaRPr lang="en-US" altLang="zh-CN" sz="2000" dirty="0" smtClean="0"/>
          </a:p>
          <a:p>
            <a:endParaRPr lang="zh-CN" altLang="en-US" sz="2000" dirty="0"/>
          </a:p>
        </p:txBody>
      </p:sp>
    </p:spTree>
    <p:extLst>
      <p:ext uri="{BB962C8B-B14F-4D97-AF65-F5344CB8AC3E}">
        <p14:creationId xmlns:p14="http://schemas.microsoft.com/office/powerpoint/2010/main" val="1051281955"/>
      </p:ext>
    </p:extLst>
  </p:cSld>
  <p:clrMapOvr>
    <a:masterClrMapping/>
  </p:clrMapOvr>
  <p:transition spd="med">
    <p:random/>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AutoShape 6"/>
          <p:cNvSpPr>
            <a:spLocks noChangeArrowheads="1"/>
          </p:cNvSpPr>
          <p:nvPr/>
        </p:nvSpPr>
        <p:spPr bwMode="gray">
          <a:xfrm>
            <a:off x="374650" y="11464"/>
            <a:ext cx="4984750" cy="641350"/>
          </a:xfrm>
          <a:prstGeom prst="roundRect">
            <a:avLst>
              <a:gd name="adj" fmla="val 16667"/>
            </a:avLst>
          </a:prstGeom>
          <a:gradFill rotWithShape="1">
            <a:gsLst>
              <a:gs pos="0">
                <a:srgbClr val="B2B2B2"/>
              </a:gs>
              <a:gs pos="50000">
                <a:srgbClr val="FFFFFF"/>
              </a:gs>
              <a:gs pos="100000">
                <a:srgbClr val="B2B2B2"/>
              </a:gs>
            </a:gsLst>
            <a:lin ang="5400000" scaled="1"/>
          </a:gradFill>
          <a:ln w="38100" algn="ctr">
            <a:solidFill>
              <a:srgbClr val="EAEAEA"/>
            </a:solidFill>
            <a:round/>
            <a:headEnd/>
            <a:tailEnd/>
          </a:ln>
        </p:spPr>
        <p:txBody>
          <a:bodyPr wrap="none" anchor="ctr"/>
          <a:lstStyle/>
          <a:p>
            <a:endParaRPr lang="zh-CN" altLang="en-US"/>
          </a:p>
        </p:txBody>
      </p:sp>
      <p:sp>
        <p:nvSpPr>
          <p:cNvPr id="7" name="矩形 6"/>
          <p:cNvSpPr/>
          <p:nvPr/>
        </p:nvSpPr>
        <p:spPr>
          <a:xfrm>
            <a:off x="439388" y="68039"/>
            <a:ext cx="5021612" cy="584775"/>
          </a:xfrm>
          <a:prstGeom prst="rect">
            <a:avLst/>
          </a:prstGeom>
        </p:spPr>
        <p:txBody>
          <a:bodyPr wrap="square">
            <a:spAutoFit/>
          </a:bodyPr>
          <a:lstStyle/>
          <a:p>
            <a:pPr>
              <a:defRPr/>
            </a:pPr>
            <a:r>
              <a:rPr lang="zh-CN" altLang="en-US" sz="3200" b="1" spc="300" dirty="0" smtClean="0">
                <a:ln w="11430" cmpd="sng">
                  <a:solidFill>
                    <a:schemeClr val="accent1">
                      <a:tint val="10000"/>
                    </a:schemeClr>
                  </a:solidFill>
                  <a:prstDash val="solid"/>
                  <a:miter lim="800000"/>
                </a:ln>
                <a:solidFill>
                  <a:srgbClr val="FF0000"/>
                </a:solidFill>
                <a:effectLst>
                  <a:glow rad="45500">
                    <a:schemeClr val="accent1">
                      <a:satMod val="220000"/>
                      <a:alpha val="35000"/>
                    </a:schemeClr>
                  </a:glow>
                </a:effectLst>
                <a:latin typeface="微软雅黑" pitchFamily="34" charset="-122"/>
                <a:ea typeface="微软雅黑" pitchFamily="34" charset="-122"/>
                <a:cs typeface="宋体" pitchFamily="2" charset="-122"/>
              </a:rPr>
              <a:t>应用潜力分析</a:t>
            </a:r>
            <a:endParaRPr lang="zh-CN" altLang="en-US" b="1" spc="300" dirty="0">
              <a:ln w="11430" cmpd="sng">
                <a:solidFill>
                  <a:schemeClr val="accent1">
                    <a:tint val="10000"/>
                  </a:schemeClr>
                </a:solidFill>
                <a:prstDash val="solid"/>
                <a:miter lim="800000"/>
              </a:ln>
              <a:solidFill>
                <a:srgbClr val="FF0000"/>
              </a:solidFill>
              <a:effectLst>
                <a:glow rad="45500">
                  <a:schemeClr val="accent1">
                    <a:satMod val="220000"/>
                    <a:alpha val="35000"/>
                  </a:schemeClr>
                </a:glow>
              </a:effectLst>
              <a:latin typeface="微软雅黑" pitchFamily="34" charset="-122"/>
              <a:ea typeface="微软雅黑" pitchFamily="34" charset="-122"/>
              <a:cs typeface="宋体" pitchFamily="2" charset="-122"/>
            </a:endParaRPr>
          </a:p>
        </p:txBody>
      </p:sp>
      <p:sp>
        <p:nvSpPr>
          <p:cNvPr id="3" name="矩形 2"/>
          <p:cNvSpPr/>
          <p:nvPr/>
        </p:nvSpPr>
        <p:spPr>
          <a:xfrm>
            <a:off x="1250950" y="813813"/>
            <a:ext cx="6762750" cy="523220"/>
          </a:xfrm>
          <a:prstGeom prst="rect">
            <a:avLst/>
          </a:prstGeom>
        </p:spPr>
        <p:txBody>
          <a:bodyPr wrap="square">
            <a:spAutoFit/>
          </a:bodyPr>
          <a:lstStyle/>
          <a:p>
            <a:r>
              <a:rPr lang="zh-CN" altLang="zh-CN" sz="2800" b="1" dirty="0"/>
              <a:t>研究采用的沼气发电动力系统运行参数表</a:t>
            </a:r>
            <a:endParaRPr lang="zh-CN" altLang="en-US" sz="2800" b="1" dirty="0"/>
          </a:p>
        </p:txBody>
      </p:sp>
      <p:graphicFrame>
        <p:nvGraphicFramePr>
          <p:cNvPr id="4" name="表格 3"/>
          <p:cNvGraphicFramePr>
            <a:graphicFrameLocks noGrp="1"/>
          </p:cNvGraphicFramePr>
          <p:nvPr>
            <p:extLst>
              <p:ext uri="{D42A27DB-BD31-4B8C-83A1-F6EECF244321}">
                <p14:modId xmlns:p14="http://schemas.microsoft.com/office/powerpoint/2010/main" val="1071083658"/>
              </p:ext>
            </p:extLst>
          </p:nvPr>
        </p:nvGraphicFramePr>
        <p:xfrm>
          <a:off x="577850" y="1676401"/>
          <a:ext cx="7905750" cy="3810568"/>
        </p:xfrm>
        <a:graphic>
          <a:graphicData uri="http://schemas.openxmlformats.org/drawingml/2006/table">
            <a:tbl>
              <a:tblPr firstRow="1" firstCol="1" bandRow="1">
                <a:tableStyleId>{5C22544A-7EE6-4342-B048-85BDC9FD1C3A}</a:tableStyleId>
              </a:tblPr>
              <a:tblGrid>
                <a:gridCol w="1415651"/>
                <a:gridCol w="1218981"/>
                <a:gridCol w="1317315"/>
                <a:gridCol w="1317315"/>
                <a:gridCol w="1318244"/>
                <a:gridCol w="1318244"/>
              </a:tblGrid>
              <a:tr h="879728">
                <a:tc>
                  <a:txBody>
                    <a:bodyPr/>
                    <a:lstStyle/>
                    <a:p>
                      <a:pPr algn="ctr">
                        <a:spcAft>
                          <a:spcPts val="0"/>
                        </a:spcAft>
                      </a:pPr>
                      <a:r>
                        <a:rPr lang="zh-CN" sz="1800" kern="100" dirty="0">
                          <a:effectLst/>
                        </a:rPr>
                        <a:t>主发动机类型</a:t>
                      </a:r>
                      <a:endParaRPr lang="zh-CN" sz="1800" kern="100" dirty="0">
                        <a:effectLst/>
                        <a:latin typeface="Calibri"/>
                        <a:ea typeface="宋体"/>
                        <a:cs typeface="Times New Roman"/>
                      </a:endParaRPr>
                    </a:p>
                  </a:txBody>
                  <a:tcPr marL="68580" marR="68580" marT="0" marB="0"/>
                </a:tc>
                <a:tc>
                  <a:txBody>
                    <a:bodyPr/>
                    <a:lstStyle/>
                    <a:p>
                      <a:pPr algn="ctr">
                        <a:spcAft>
                          <a:spcPts val="0"/>
                        </a:spcAft>
                      </a:pPr>
                      <a:r>
                        <a:rPr lang="zh-CN" sz="1800" kern="100">
                          <a:effectLst/>
                        </a:rPr>
                        <a:t>设备功率（</a:t>
                      </a:r>
                      <a:r>
                        <a:rPr lang="en-US" sz="1800" kern="100">
                          <a:effectLst/>
                        </a:rPr>
                        <a:t>kW</a:t>
                      </a:r>
                      <a:r>
                        <a:rPr lang="zh-CN" sz="1800" kern="100">
                          <a:effectLst/>
                        </a:rPr>
                        <a:t>）</a:t>
                      </a:r>
                      <a:endParaRPr lang="zh-CN" sz="1800" kern="100">
                        <a:effectLst/>
                        <a:latin typeface="Calibri"/>
                        <a:ea typeface="宋体"/>
                        <a:cs typeface="Times New Roman"/>
                      </a:endParaRPr>
                    </a:p>
                  </a:txBody>
                  <a:tcPr marL="68580" marR="68580" marT="0" marB="0"/>
                </a:tc>
                <a:tc>
                  <a:txBody>
                    <a:bodyPr/>
                    <a:lstStyle/>
                    <a:p>
                      <a:pPr algn="ctr">
                        <a:spcAft>
                          <a:spcPts val="0"/>
                        </a:spcAft>
                      </a:pPr>
                      <a:r>
                        <a:rPr lang="zh-CN" sz="1800" kern="100">
                          <a:effectLst/>
                        </a:rPr>
                        <a:t>产热量</a:t>
                      </a:r>
                    </a:p>
                    <a:p>
                      <a:pPr algn="ctr">
                        <a:spcAft>
                          <a:spcPts val="0"/>
                        </a:spcAft>
                      </a:pPr>
                      <a:r>
                        <a:rPr lang="zh-CN" sz="1800" kern="100">
                          <a:effectLst/>
                        </a:rPr>
                        <a:t>（</a:t>
                      </a:r>
                      <a:r>
                        <a:rPr lang="en-US" sz="1800" kern="100">
                          <a:effectLst/>
                        </a:rPr>
                        <a:t>Btu/kWh</a:t>
                      </a:r>
                      <a:r>
                        <a:rPr lang="zh-CN" sz="1800" kern="100">
                          <a:effectLst/>
                        </a:rPr>
                        <a:t>）</a:t>
                      </a:r>
                      <a:endParaRPr lang="zh-CN" sz="1800" kern="100">
                        <a:effectLst/>
                        <a:latin typeface="Calibri"/>
                        <a:ea typeface="宋体"/>
                        <a:cs typeface="Times New Roman"/>
                      </a:endParaRPr>
                    </a:p>
                  </a:txBody>
                  <a:tcPr marL="68580" marR="68580" marT="0" marB="0"/>
                </a:tc>
                <a:tc>
                  <a:txBody>
                    <a:bodyPr/>
                    <a:lstStyle/>
                    <a:p>
                      <a:pPr algn="ctr">
                        <a:spcAft>
                          <a:spcPts val="0"/>
                        </a:spcAft>
                      </a:pPr>
                      <a:r>
                        <a:rPr lang="zh-CN" sz="1800" kern="100">
                          <a:effectLst/>
                        </a:rPr>
                        <a:t>热电比</a:t>
                      </a:r>
                      <a:endParaRPr lang="zh-CN" sz="1800" kern="100">
                        <a:effectLst/>
                        <a:latin typeface="Calibri"/>
                        <a:ea typeface="宋体"/>
                        <a:cs typeface="Times New Roman"/>
                      </a:endParaRPr>
                    </a:p>
                  </a:txBody>
                  <a:tcPr marL="68580" marR="68580" marT="0" marB="0"/>
                </a:tc>
                <a:tc>
                  <a:txBody>
                    <a:bodyPr/>
                    <a:lstStyle/>
                    <a:p>
                      <a:pPr algn="ctr">
                        <a:spcAft>
                          <a:spcPts val="0"/>
                        </a:spcAft>
                      </a:pPr>
                      <a:r>
                        <a:rPr lang="zh-CN" sz="1800" kern="100">
                          <a:effectLst/>
                        </a:rPr>
                        <a:t>高位热值发电效率（</a:t>
                      </a:r>
                      <a:r>
                        <a:rPr lang="en-US" sz="1800" kern="100">
                          <a:effectLst/>
                        </a:rPr>
                        <a:t>%</a:t>
                      </a:r>
                      <a:r>
                        <a:rPr lang="zh-CN" sz="1800" kern="100">
                          <a:effectLst/>
                        </a:rPr>
                        <a:t>）</a:t>
                      </a:r>
                      <a:endParaRPr lang="zh-CN" sz="1800" kern="100">
                        <a:effectLst/>
                        <a:latin typeface="Calibri"/>
                        <a:ea typeface="宋体"/>
                        <a:cs typeface="Times New Roman"/>
                      </a:endParaRPr>
                    </a:p>
                  </a:txBody>
                  <a:tcPr marL="68580" marR="68580" marT="0" marB="0"/>
                </a:tc>
                <a:tc>
                  <a:txBody>
                    <a:bodyPr/>
                    <a:lstStyle/>
                    <a:p>
                      <a:pPr algn="ctr">
                        <a:spcAft>
                          <a:spcPts val="0"/>
                        </a:spcAft>
                      </a:pPr>
                      <a:r>
                        <a:rPr lang="en-US" sz="1800" kern="100">
                          <a:effectLst/>
                        </a:rPr>
                        <a:t>CHP</a:t>
                      </a:r>
                      <a:r>
                        <a:rPr lang="zh-CN" sz="1800" kern="100">
                          <a:effectLst/>
                        </a:rPr>
                        <a:t>总效率（</a:t>
                      </a:r>
                      <a:r>
                        <a:rPr lang="en-US" sz="1800" kern="100">
                          <a:effectLst/>
                        </a:rPr>
                        <a:t>%</a:t>
                      </a:r>
                      <a:r>
                        <a:rPr lang="zh-CN" sz="1800" kern="100">
                          <a:effectLst/>
                        </a:rPr>
                        <a:t>）</a:t>
                      </a:r>
                      <a:endParaRPr lang="zh-CN" sz="1800" kern="100">
                        <a:effectLst/>
                        <a:latin typeface="Calibri"/>
                        <a:ea typeface="宋体"/>
                        <a:cs typeface="Times New Roman"/>
                      </a:endParaRPr>
                    </a:p>
                  </a:txBody>
                  <a:tcPr marL="68580" marR="68580" marT="0" marB="0"/>
                </a:tc>
              </a:tr>
              <a:tr h="879728">
                <a:tc>
                  <a:txBody>
                    <a:bodyPr/>
                    <a:lstStyle/>
                    <a:p>
                      <a:pPr algn="ctr">
                        <a:spcAft>
                          <a:spcPts val="0"/>
                        </a:spcAft>
                      </a:pPr>
                      <a:r>
                        <a:rPr lang="zh-CN" sz="1800" kern="100">
                          <a:effectLst/>
                        </a:rPr>
                        <a:t>往复式发动机（富燃）</a:t>
                      </a:r>
                      <a:endParaRPr lang="zh-CN" sz="1800" kern="100">
                        <a:effectLst/>
                        <a:latin typeface="Calibri"/>
                        <a:ea typeface="宋体"/>
                        <a:cs typeface="Times New Roman"/>
                      </a:endParaRPr>
                    </a:p>
                  </a:txBody>
                  <a:tcPr marL="68580" marR="68580" marT="0" marB="0"/>
                </a:tc>
                <a:tc>
                  <a:txBody>
                    <a:bodyPr/>
                    <a:lstStyle/>
                    <a:p>
                      <a:pPr algn="ctr">
                        <a:spcAft>
                          <a:spcPts val="0"/>
                        </a:spcAft>
                      </a:pPr>
                      <a:r>
                        <a:rPr lang="en-US" sz="2400" kern="100" dirty="0">
                          <a:effectLst/>
                        </a:rPr>
                        <a:t>280</a:t>
                      </a:r>
                      <a:endParaRPr lang="zh-CN" sz="2400" kern="100" dirty="0">
                        <a:effectLst/>
                        <a:latin typeface="Calibri"/>
                        <a:ea typeface="宋体"/>
                        <a:cs typeface="Times New Roman"/>
                      </a:endParaRPr>
                    </a:p>
                  </a:txBody>
                  <a:tcPr marL="68580" marR="68580" marT="0" marB="0"/>
                </a:tc>
                <a:tc>
                  <a:txBody>
                    <a:bodyPr/>
                    <a:lstStyle/>
                    <a:p>
                      <a:pPr algn="ctr">
                        <a:spcAft>
                          <a:spcPts val="0"/>
                        </a:spcAft>
                      </a:pPr>
                      <a:r>
                        <a:rPr lang="en-US" sz="2400" kern="100" dirty="0">
                          <a:effectLst/>
                        </a:rPr>
                        <a:t>5,520</a:t>
                      </a:r>
                      <a:endParaRPr lang="zh-CN" sz="2400" kern="100" dirty="0">
                        <a:effectLst/>
                        <a:latin typeface="Calibri"/>
                        <a:ea typeface="宋体"/>
                        <a:cs typeface="Times New Roman"/>
                      </a:endParaRPr>
                    </a:p>
                  </a:txBody>
                  <a:tcPr marL="68580" marR="68580" marT="0" marB="0"/>
                </a:tc>
                <a:tc>
                  <a:txBody>
                    <a:bodyPr/>
                    <a:lstStyle/>
                    <a:p>
                      <a:pPr algn="ctr">
                        <a:spcAft>
                          <a:spcPts val="0"/>
                        </a:spcAft>
                      </a:pPr>
                      <a:r>
                        <a:rPr lang="en-US" sz="2400" kern="100">
                          <a:effectLst/>
                        </a:rPr>
                        <a:t>0.62</a:t>
                      </a:r>
                      <a:endParaRPr lang="zh-CN" sz="2400" kern="100">
                        <a:effectLst/>
                        <a:latin typeface="Calibri"/>
                        <a:ea typeface="宋体"/>
                        <a:cs typeface="Times New Roman"/>
                      </a:endParaRPr>
                    </a:p>
                  </a:txBody>
                  <a:tcPr marL="68580" marR="68580" marT="0" marB="0"/>
                </a:tc>
                <a:tc>
                  <a:txBody>
                    <a:bodyPr/>
                    <a:lstStyle/>
                    <a:p>
                      <a:pPr algn="ctr">
                        <a:spcAft>
                          <a:spcPts val="0"/>
                        </a:spcAft>
                      </a:pPr>
                      <a:r>
                        <a:rPr lang="en-US" sz="2400" kern="100">
                          <a:effectLst/>
                        </a:rPr>
                        <a:t>29.1</a:t>
                      </a:r>
                      <a:endParaRPr lang="zh-CN" sz="2400" kern="100">
                        <a:effectLst/>
                        <a:latin typeface="Calibri"/>
                        <a:ea typeface="宋体"/>
                        <a:cs typeface="Times New Roman"/>
                      </a:endParaRPr>
                    </a:p>
                  </a:txBody>
                  <a:tcPr marL="68580" marR="68580" marT="0" marB="0"/>
                </a:tc>
                <a:tc>
                  <a:txBody>
                    <a:bodyPr/>
                    <a:lstStyle/>
                    <a:p>
                      <a:pPr algn="ctr">
                        <a:spcAft>
                          <a:spcPts val="0"/>
                        </a:spcAft>
                      </a:pPr>
                      <a:r>
                        <a:rPr lang="en-US" sz="2400" kern="100">
                          <a:effectLst/>
                        </a:rPr>
                        <a:t>76</a:t>
                      </a:r>
                      <a:endParaRPr lang="zh-CN" sz="2400" kern="100">
                        <a:effectLst/>
                        <a:latin typeface="Calibri"/>
                        <a:ea typeface="宋体"/>
                        <a:cs typeface="Times New Roman"/>
                      </a:endParaRPr>
                    </a:p>
                  </a:txBody>
                  <a:tcPr marL="68580" marR="68580" marT="0" marB="0"/>
                </a:tc>
              </a:tr>
              <a:tr h="879728">
                <a:tc>
                  <a:txBody>
                    <a:bodyPr/>
                    <a:lstStyle/>
                    <a:p>
                      <a:pPr algn="ctr">
                        <a:spcAft>
                          <a:spcPts val="0"/>
                        </a:spcAft>
                      </a:pPr>
                      <a:r>
                        <a:rPr lang="zh-CN" sz="1800" kern="100">
                          <a:effectLst/>
                        </a:rPr>
                        <a:t>往复式发动机（贫燃）</a:t>
                      </a:r>
                      <a:endParaRPr lang="zh-CN" sz="1800" kern="100">
                        <a:effectLst/>
                        <a:latin typeface="Calibri"/>
                        <a:ea typeface="宋体"/>
                        <a:cs typeface="Times New Roman"/>
                      </a:endParaRPr>
                    </a:p>
                  </a:txBody>
                  <a:tcPr marL="68580" marR="68580" marT="0" marB="0"/>
                </a:tc>
                <a:tc>
                  <a:txBody>
                    <a:bodyPr/>
                    <a:lstStyle/>
                    <a:p>
                      <a:pPr algn="ctr">
                        <a:spcAft>
                          <a:spcPts val="0"/>
                        </a:spcAft>
                      </a:pPr>
                      <a:r>
                        <a:rPr lang="en-US" sz="2400" kern="100">
                          <a:effectLst/>
                        </a:rPr>
                        <a:t>335</a:t>
                      </a:r>
                      <a:endParaRPr lang="zh-CN" sz="2400" kern="100">
                        <a:effectLst/>
                        <a:latin typeface="Calibri"/>
                        <a:ea typeface="宋体"/>
                        <a:cs typeface="Times New Roman"/>
                      </a:endParaRPr>
                    </a:p>
                  </a:txBody>
                  <a:tcPr marL="68580" marR="68580" marT="0" marB="0"/>
                </a:tc>
                <a:tc>
                  <a:txBody>
                    <a:bodyPr/>
                    <a:lstStyle/>
                    <a:p>
                      <a:pPr algn="ctr">
                        <a:spcAft>
                          <a:spcPts val="0"/>
                        </a:spcAft>
                      </a:pPr>
                      <a:r>
                        <a:rPr lang="en-US" sz="2400" kern="100" dirty="0">
                          <a:effectLst/>
                        </a:rPr>
                        <a:t>3,980</a:t>
                      </a:r>
                      <a:endParaRPr lang="zh-CN" sz="2400" kern="100" dirty="0">
                        <a:effectLst/>
                        <a:latin typeface="Calibri"/>
                        <a:ea typeface="宋体"/>
                        <a:cs typeface="Times New Roman"/>
                      </a:endParaRPr>
                    </a:p>
                  </a:txBody>
                  <a:tcPr marL="68580" marR="68580" marT="0" marB="0"/>
                </a:tc>
                <a:tc>
                  <a:txBody>
                    <a:bodyPr/>
                    <a:lstStyle/>
                    <a:p>
                      <a:pPr algn="ctr">
                        <a:spcAft>
                          <a:spcPts val="0"/>
                        </a:spcAft>
                      </a:pPr>
                      <a:r>
                        <a:rPr lang="en-US" sz="2400" kern="100" dirty="0">
                          <a:effectLst/>
                        </a:rPr>
                        <a:t>0.86</a:t>
                      </a:r>
                      <a:endParaRPr lang="zh-CN" sz="2400" kern="100" dirty="0">
                        <a:effectLst/>
                        <a:latin typeface="Calibri"/>
                        <a:ea typeface="宋体"/>
                        <a:cs typeface="Times New Roman"/>
                      </a:endParaRPr>
                    </a:p>
                  </a:txBody>
                  <a:tcPr marL="68580" marR="68580" marT="0" marB="0"/>
                </a:tc>
                <a:tc>
                  <a:txBody>
                    <a:bodyPr/>
                    <a:lstStyle/>
                    <a:p>
                      <a:pPr algn="ctr">
                        <a:spcAft>
                          <a:spcPts val="0"/>
                        </a:spcAft>
                      </a:pPr>
                      <a:r>
                        <a:rPr lang="en-US" sz="2400" kern="100">
                          <a:effectLst/>
                        </a:rPr>
                        <a:t>32.6</a:t>
                      </a:r>
                      <a:endParaRPr lang="zh-CN" sz="2400" kern="100">
                        <a:effectLst/>
                        <a:latin typeface="Calibri"/>
                        <a:ea typeface="宋体"/>
                        <a:cs typeface="Times New Roman"/>
                      </a:endParaRPr>
                    </a:p>
                  </a:txBody>
                  <a:tcPr marL="68580" marR="68580" marT="0" marB="0"/>
                </a:tc>
                <a:tc>
                  <a:txBody>
                    <a:bodyPr/>
                    <a:lstStyle/>
                    <a:p>
                      <a:pPr algn="ctr">
                        <a:spcAft>
                          <a:spcPts val="0"/>
                        </a:spcAft>
                      </a:pPr>
                      <a:r>
                        <a:rPr lang="en-US" sz="2400" kern="100">
                          <a:effectLst/>
                        </a:rPr>
                        <a:t>71</a:t>
                      </a:r>
                      <a:endParaRPr lang="zh-CN" sz="2400" kern="100">
                        <a:effectLst/>
                        <a:latin typeface="Calibri"/>
                        <a:ea typeface="宋体"/>
                        <a:cs typeface="Times New Roman"/>
                      </a:endParaRPr>
                    </a:p>
                  </a:txBody>
                  <a:tcPr marL="68580" marR="68580" marT="0" marB="0"/>
                </a:tc>
              </a:tr>
              <a:tr h="439864">
                <a:tc>
                  <a:txBody>
                    <a:bodyPr/>
                    <a:lstStyle/>
                    <a:p>
                      <a:pPr algn="ctr">
                        <a:spcAft>
                          <a:spcPts val="0"/>
                        </a:spcAft>
                      </a:pPr>
                      <a:r>
                        <a:rPr lang="zh-CN" sz="1800" kern="100">
                          <a:effectLst/>
                        </a:rPr>
                        <a:t>微型燃气轮机</a:t>
                      </a:r>
                      <a:endParaRPr lang="zh-CN" sz="1800" kern="100">
                        <a:effectLst/>
                        <a:latin typeface="Calibri"/>
                        <a:ea typeface="宋体"/>
                        <a:cs typeface="Times New Roman"/>
                      </a:endParaRPr>
                    </a:p>
                  </a:txBody>
                  <a:tcPr marL="68580" marR="68580" marT="0" marB="0"/>
                </a:tc>
                <a:tc>
                  <a:txBody>
                    <a:bodyPr/>
                    <a:lstStyle/>
                    <a:p>
                      <a:pPr algn="ctr">
                        <a:spcAft>
                          <a:spcPts val="0"/>
                        </a:spcAft>
                      </a:pPr>
                      <a:r>
                        <a:rPr lang="en-US" sz="2400" kern="100">
                          <a:effectLst/>
                        </a:rPr>
                        <a:t>260</a:t>
                      </a:r>
                      <a:r>
                        <a:rPr lang="zh-CN" sz="2400" kern="100">
                          <a:effectLst/>
                        </a:rPr>
                        <a:t>（</a:t>
                      </a:r>
                      <a:r>
                        <a:rPr lang="en-US" sz="2400" kern="100">
                          <a:effectLst/>
                        </a:rPr>
                        <a:t>4*65</a:t>
                      </a:r>
                      <a:r>
                        <a:rPr lang="zh-CN" sz="2400" kern="100">
                          <a:effectLst/>
                        </a:rPr>
                        <a:t>）</a:t>
                      </a:r>
                      <a:endParaRPr lang="zh-CN" sz="2400" kern="100">
                        <a:effectLst/>
                        <a:latin typeface="Calibri"/>
                        <a:ea typeface="宋体"/>
                        <a:cs typeface="Times New Roman"/>
                      </a:endParaRPr>
                    </a:p>
                  </a:txBody>
                  <a:tcPr marL="68580" marR="68580" marT="0" marB="0"/>
                </a:tc>
                <a:tc>
                  <a:txBody>
                    <a:bodyPr/>
                    <a:lstStyle/>
                    <a:p>
                      <a:pPr algn="ctr">
                        <a:spcAft>
                          <a:spcPts val="0"/>
                        </a:spcAft>
                      </a:pPr>
                      <a:r>
                        <a:rPr lang="en-US" sz="2400" kern="100">
                          <a:effectLst/>
                        </a:rPr>
                        <a:t>3,860</a:t>
                      </a:r>
                      <a:endParaRPr lang="zh-CN" sz="2400" kern="100">
                        <a:effectLst/>
                        <a:latin typeface="Calibri"/>
                        <a:ea typeface="宋体"/>
                        <a:cs typeface="Times New Roman"/>
                      </a:endParaRPr>
                    </a:p>
                  </a:txBody>
                  <a:tcPr marL="68580" marR="68580" marT="0" marB="0"/>
                </a:tc>
                <a:tc>
                  <a:txBody>
                    <a:bodyPr/>
                    <a:lstStyle/>
                    <a:p>
                      <a:pPr algn="ctr">
                        <a:spcAft>
                          <a:spcPts val="0"/>
                        </a:spcAft>
                      </a:pPr>
                      <a:r>
                        <a:rPr lang="en-US" sz="2400" kern="100" dirty="0">
                          <a:effectLst/>
                        </a:rPr>
                        <a:t>0.88</a:t>
                      </a:r>
                      <a:endParaRPr lang="zh-CN" sz="2400" kern="100" dirty="0">
                        <a:effectLst/>
                        <a:latin typeface="Calibri"/>
                        <a:ea typeface="宋体"/>
                        <a:cs typeface="Times New Roman"/>
                      </a:endParaRPr>
                    </a:p>
                  </a:txBody>
                  <a:tcPr marL="68580" marR="68580" marT="0" marB="0"/>
                </a:tc>
                <a:tc>
                  <a:txBody>
                    <a:bodyPr/>
                    <a:lstStyle/>
                    <a:p>
                      <a:pPr algn="ctr">
                        <a:spcAft>
                          <a:spcPts val="0"/>
                        </a:spcAft>
                      </a:pPr>
                      <a:r>
                        <a:rPr lang="en-US" sz="2400" kern="100" dirty="0">
                          <a:effectLst/>
                        </a:rPr>
                        <a:t>26.0</a:t>
                      </a:r>
                      <a:endParaRPr lang="zh-CN" sz="2400" kern="100" dirty="0">
                        <a:effectLst/>
                        <a:latin typeface="Calibri"/>
                        <a:ea typeface="宋体"/>
                        <a:cs typeface="Times New Roman"/>
                      </a:endParaRPr>
                    </a:p>
                  </a:txBody>
                  <a:tcPr marL="68580" marR="68580" marT="0" marB="0"/>
                </a:tc>
                <a:tc>
                  <a:txBody>
                    <a:bodyPr/>
                    <a:lstStyle/>
                    <a:p>
                      <a:pPr algn="ctr">
                        <a:spcAft>
                          <a:spcPts val="0"/>
                        </a:spcAft>
                      </a:pPr>
                      <a:r>
                        <a:rPr lang="en-US" sz="2400" kern="100">
                          <a:effectLst/>
                        </a:rPr>
                        <a:t>56</a:t>
                      </a:r>
                      <a:endParaRPr lang="zh-CN" sz="2400" kern="100">
                        <a:effectLst/>
                        <a:latin typeface="Calibri"/>
                        <a:ea typeface="宋体"/>
                        <a:cs typeface="Times New Roman"/>
                      </a:endParaRPr>
                    </a:p>
                  </a:txBody>
                  <a:tcPr marL="68580" marR="68580" marT="0" marB="0"/>
                </a:tc>
              </a:tr>
              <a:tr h="439864">
                <a:tc>
                  <a:txBody>
                    <a:bodyPr/>
                    <a:lstStyle/>
                    <a:p>
                      <a:pPr algn="ctr">
                        <a:spcAft>
                          <a:spcPts val="0"/>
                        </a:spcAft>
                      </a:pPr>
                      <a:r>
                        <a:rPr lang="zh-CN" sz="1800" kern="100" dirty="0">
                          <a:effectLst/>
                        </a:rPr>
                        <a:t>燃料电池</a:t>
                      </a:r>
                      <a:endParaRPr lang="zh-CN" sz="1800" kern="100" dirty="0">
                        <a:effectLst/>
                        <a:latin typeface="Calibri"/>
                        <a:ea typeface="宋体"/>
                        <a:cs typeface="Times New Roman"/>
                      </a:endParaRPr>
                    </a:p>
                  </a:txBody>
                  <a:tcPr marL="68580" marR="68580" marT="0" marB="0"/>
                </a:tc>
                <a:tc>
                  <a:txBody>
                    <a:bodyPr/>
                    <a:lstStyle/>
                    <a:p>
                      <a:pPr algn="ctr">
                        <a:spcAft>
                          <a:spcPts val="0"/>
                        </a:spcAft>
                      </a:pPr>
                      <a:r>
                        <a:rPr lang="en-US" sz="2400" kern="100">
                          <a:effectLst/>
                        </a:rPr>
                        <a:t>300</a:t>
                      </a:r>
                      <a:endParaRPr lang="zh-CN" sz="2400" kern="100">
                        <a:effectLst/>
                        <a:latin typeface="Calibri"/>
                        <a:ea typeface="宋体"/>
                        <a:cs typeface="Times New Roman"/>
                      </a:endParaRPr>
                    </a:p>
                  </a:txBody>
                  <a:tcPr marL="68580" marR="68580" marT="0" marB="0"/>
                </a:tc>
                <a:tc>
                  <a:txBody>
                    <a:bodyPr/>
                    <a:lstStyle/>
                    <a:p>
                      <a:pPr algn="ctr">
                        <a:spcAft>
                          <a:spcPts val="0"/>
                        </a:spcAft>
                      </a:pPr>
                      <a:r>
                        <a:rPr lang="en-US" sz="2400" kern="100" dirty="0">
                          <a:effectLst/>
                        </a:rPr>
                        <a:t>2,690</a:t>
                      </a:r>
                      <a:endParaRPr lang="zh-CN" sz="2400" kern="100" dirty="0">
                        <a:effectLst/>
                        <a:latin typeface="Calibri"/>
                        <a:ea typeface="宋体"/>
                        <a:cs typeface="Times New Roman"/>
                      </a:endParaRPr>
                    </a:p>
                  </a:txBody>
                  <a:tcPr marL="68580" marR="68580" marT="0" marB="0"/>
                </a:tc>
                <a:tc>
                  <a:txBody>
                    <a:bodyPr/>
                    <a:lstStyle/>
                    <a:p>
                      <a:pPr algn="ctr">
                        <a:spcAft>
                          <a:spcPts val="0"/>
                        </a:spcAft>
                      </a:pPr>
                      <a:r>
                        <a:rPr lang="en-US" sz="2400" kern="100" dirty="0">
                          <a:effectLst/>
                        </a:rPr>
                        <a:t>1.26</a:t>
                      </a:r>
                      <a:endParaRPr lang="zh-CN" sz="2400" kern="100" dirty="0">
                        <a:effectLst/>
                        <a:latin typeface="Calibri"/>
                        <a:ea typeface="宋体"/>
                        <a:cs typeface="Times New Roman"/>
                      </a:endParaRPr>
                    </a:p>
                  </a:txBody>
                  <a:tcPr marL="68580" marR="68580" marT="0" marB="0"/>
                </a:tc>
                <a:tc>
                  <a:txBody>
                    <a:bodyPr/>
                    <a:lstStyle/>
                    <a:p>
                      <a:pPr algn="ctr">
                        <a:spcAft>
                          <a:spcPts val="0"/>
                        </a:spcAft>
                      </a:pPr>
                      <a:r>
                        <a:rPr lang="en-US" sz="2400" kern="100" dirty="0">
                          <a:effectLst/>
                        </a:rPr>
                        <a:t>42.3</a:t>
                      </a:r>
                      <a:endParaRPr lang="zh-CN" sz="2400" kern="100" dirty="0">
                        <a:effectLst/>
                        <a:latin typeface="Calibri"/>
                        <a:ea typeface="宋体"/>
                        <a:cs typeface="Times New Roman"/>
                      </a:endParaRPr>
                    </a:p>
                  </a:txBody>
                  <a:tcPr marL="68580" marR="68580" marT="0" marB="0"/>
                </a:tc>
                <a:tc>
                  <a:txBody>
                    <a:bodyPr/>
                    <a:lstStyle/>
                    <a:p>
                      <a:pPr algn="ctr">
                        <a:spcAft>
                          <a:spcPts val="0"/>
                        </a:spcAft>
                      </a:pPr>
                      <a:r>
                        <a:rPr lang="en-US" sz="2400" kern="100" dirty="0">
                          <a:effectLst/>
                        </a:rPr>
                        <a:t>76</a:t>
                      </a:r>
                      <a:endParaRPr lang="zh-CN" sz="2400" kern="100" dirty="0">
                        <a:effectLst/>
                        <a:latin typeface="Calibri"/>
                        <a:ea typeface="宋体"/>
                        <a:cs typeface="Times New Roman"/>
                      </a:endParaRPr>
                    </a:p>
                  </a:txBody>
                  <a:tcPr marL="68580" marR="68580" marT="0" marB="0"/>
                </a:tc>
              </a:tr>
            </a:tbl>
          </a:graphicData>
        </a:graphic>
      </p:graphicFrame>
    </p:spTree>
    <p:extLst>
      <p:ext uri="{BB962C8B-B14F-4D97-AF65-F5344CB8AC3E}">
        <p14:creationId xmlns:p14="http://schemas.microsoft.com/office/powerpoint/2010/main" val="4154727885"/>
      </p:ext>
    </p:extLst>
  </p:cSld>
  <p:clrMapOvr>
    <a:masterClrMapping/>
  </p:clrMapOvr>
  <p:transition spd="med">
    <p:random/>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AutoShape 6"/>
          <p:cNvSpPr>
            <a:spLocks noChangeArrowheads="1"/>
          </p:cNvSpPr>
          <p:nvPr/>
        </p:nvSpPr>
        <p:spPr bwMode="gray">
          <a:xfrm>
            <a:off x="374650" y="11464"/>
            <a:ext cx="4984750" cy="641350"/>
          </a:xfrm>
          <a:prstGeom prst="roundRect">
            <a:avLst>
              <a:gd name="adj" fmla="val 16667"/>
            </a:avLst>
          </a:prstGeom>
          <a:gradFill rotWithShape="1">
            <a:gsLst>
              <a:gs pos="0">
                <a:srgbClr val="B2B2B2"/>
              </a:gs>
              <a:gs pos="50000">
                <a:srgbClr val="FFFFFF"/>
              </a:gs>
              <a:gs pos="100000">
                <a:srgbClr val="B2B2B2"/>
              </a:gs>
            </a:gsLst>
            <a:lin ang="5400000" scaled="1"/>
          </a:gradFill>
          <a:ln w="38100" algn="ctr">
            <a:solidFill>
              <a:srgbClr val="EAEAEA"/>
            </a:solidFill>
            <a:round/>
            <a:headEnd/>
            <a:tailEnd/>
          </a:ln>
        </p:spPr>
        <p:txBody>
          <a:bodyPr wrap="none" anchor="ctr"/>
          <a:lstStyle/>
          <a:p>
            <a:endParaRPr lang="zh-CN" altLang="en-US"/>
          </a:p>
        </p:txBody>
      </p:sp>
      <p:sp>
        <p:nvSpPr>
          <p:cNvPr id="7" name="矩形 6"/>
          <p:cNvSpPr/>
          <p:nvPr/>
        </p:nvSpPr>
        <p:spPr>
          <a:xfrm>
            <a:off x="439388" y="68039"/>
            <a:ext cx="5021612" cy="584775"/>
          </a:xfrm>
          <a:prstGeom prst="rect">
            <a:avLst/>
          </a:prstGeom>
        </p:spPr>
        <p:txBody>
          <a:bodyPr wrap="square">
            <a:spAutoFit/>
          </a:bodyPr>
          <a:lstStyle/>
          <a:p>
            <a:pPr>
              <a:defRPr/>
            </a:pPr>
            <a:r>
              <a:rPr lang="zh-CN" altLang="en-US" sz="3200" b="1" spc="300" dirty="0" smtClean="0">
                <a:ln w="11430" cmpd="sng">
                  <a:solidFill>
                    <a:schemeClr val="accent1">
                      <a:tint val="10000"/>
                    </a:schemeClr>
                  </a:solidFill>
                  <a:prstDash val="solid"/>
                  <a:miter lim="800000"/>
                </a:ln>
                <a:solidFill>
                  <a:srgbClr val="FF0000"/>
                </a:solidFill>
                <a:effectLst>
                  <a:glow rad="45500">
                    <a:schemeClr val="accent1">
                      <a:satMod val="220000"/>
                      <a:alpha val="35000"/>
                    </a:schemeClr>
                  </a:glow>
                </a:effectLst>
                <a:latin typeface="微软雅黑" pitchFamily="34" charset="-122"/>
                <a:ea typeface="微软雅黑" pitchFamily="34" charset="-122"/>
                <a:cs typeface="宋体" pitchFamily="2" charset="-122"/>
              </a:rPr>
              <a:t>应用潜力分析</a:t>
            </a:r>
            <a:endParaRPr lang="zh-CN" altLang="en-US" b="1" spc="300" dirty="0">
              <a:ln w="11430" cmpd="sng">
                <a:solidFill>
                  <a:schemeClr val="accent1">
                    <a:tint val="10000"/>
                  </a:schemeClr>
                </a:solidFill>
                <a:prstDash val="solid"/>
                <a:miter lim="800000"/>
              </a:ln>
              <a:solidFill>
                <a:srgbClr val="FF0000"/>
              </a:solidFill>
              <a:effectLst>
                <a:glow rad="45500">
                  <a:schemeClr val="accent1">
                    <a:satMod val="220000"/>
                    <a:alpha val="35000"/>
                  </a:schemeClr>
                </a:glow>
              </a:effectLst>
              <a:latin typeface="微软雅黑" pitchFamily="34" charset="-122"/>
              <a:ea typeface="微软雅黑" pitchFamily="34" charset="-122"/>
              <a:cs typeface="宋体" pitchFamily="2" charset="-122"/>
            </a:endParaRPr>
          </a:p>
        </p:txBody>
      </p:sp>
      <p:sp>
        <p:nvSpPr>
          <p:cNvPr id="3" name="矩形 2"/>
          <p:cNvSpPr/>
          <p:nvPr/>
        </p:nvSpPr>
        <p:spPr>
          <a:xfrm>
            <a:off x="1987550" y="680240"/>
            <a:ext cx="5518150" cy="523220"/>
          </a:xfrm>
          <a:prstGeom prst="rect">
            <a:avLst/>
          </a:prstGeom>
        </p:spPr>
        <p:txBody>
          <a:bodyPr wrap="square">
            <a:spAutoFit/>
          </a:bodyPr>
          <a:lstStyle/>
          <a:p>
            <a:r>
              <a:rPr lang="zh-CN" altLang="en-US" sz="2800" b="1" dirty="0"/>
              <a:t>不同系统热电联产效果比较表</a:t>
            </a:r>
          </a:p>
        </p:txBody>
      </p:sp>
      <p:graphicFrame>
        <p:nvGraphicFramePr>
          <p:cNvPr id="2" name="表格 1"/>
          <p:cNvGraphicFramePr>
            <a:graphicFrameLocks noGrp="1"/>
          </p:cNvGraphicFramePr>
          <p:nvPr>
            <p:extLst>
              <p:ext uri="{D42A27DB-BD31-4B8C-83A1-F6EECF244321}">
                <p14:modId xmlns:p14="http://schemas.microsoft.com/office/powerpoint/2010/main" val="4002453340"/>
              </p:ext>
            </p:extLst>
          </p:nvPr>
        </p:nvGraphicFramePr>
        <p:xfrm>
          <a:off x="622298" y="1325344"/>
          <a:ext cx="8255001" cy="3177007"/>
        </p:xfrm>
        <a:graphic>
          <a:graphicData uri="http://schemas.openxmlformats.org/drawingml/2006/table">
            <a:tbl>
              <a:tblPr firstRow="1" firstCol="1" bandRow="1">
                <a:tableStyleId>{5C22544A-7EE6-4342-B048-85BDC9FD1C3A}</a:tableStyleId>
              </a:tblPr>
              <a:tblGrid>
                <a:gridCol w="2776773"/>
                <a:gridCol w="1369557"/>
                <a:gridCol w="1369557"/>
                <a:gridCol w="1369557"/>
                <a:gridCol w="1369557"/>
              </a:tblGrid>
              <a:tr h="909856">
                <a:tc>
                  <a:txBody>
                    <a:bodyPr/>
                    <a:lstStyle/>
                    <a:p>
                      <a:pPr algn="just">
                        <a:spcAft>
                          <a:spcPts val="0"/>
                        </a:spcAft>
                      </a:pPr>
                      <a:r>
                        <a:rPr lang="en-US" sz="1800" kern="100" dirty="0">
                          <a:effectLst/>
                        </a:rPr>
                        <a:t> </a:t>
                      </a:r>
                      <a:endParaRPr lang="zh-CN" sz="1800" kern="100" dirty="0">
                        <a:effectLst/>
                        <a:latin typeface="Calibri"/>
                        <a:ea typeface="宋体"/>
                        <a:cs typeface="Times New Roman"/>
                      </a:endParaRPr>
                    </a:p>
                  </a:txBody>
                  <a:tcPr marL="68580" marR="68580" marT="0" marB="0"/>
                </a:tc>
                <a:tc>
                  <a:txBody>
                    <a:bodyPr/>
                    <a:lstStyle/>
                    <a:p>
                      <a:pPr algn="just">
                        <a:spcAft>
                          <a:spcPts val="0"/>
                        </a:spcAft>
                      </a:pPr>
                      <a:r>
                        <a:rPr lang="zh-CN" sz="1800" kern="100" dirty="0">
                          <a:effectLst/>
                        </a:rPr>
                        <a:t>往复式发动机系统</a:t>
                      </a:r>
                      <a:r>
                        <a:rPr lang="en-US" sz="1800" kern="100" dirty="0">
                          <a:effectLst/>
                        </a:rPr>
                        <a:t>/</a:t>
                      </a:r>
                      <a:r>
                        <a:rPr lang="zh-CN" sz="1800" kern="100" dirty="0">
                          <a:effectLst/>
                        </a:rPr>
                        <a:t>富燃</a:t>
                      </a:r>
                      <a:endParaRPr lang="zh-CN" sz="1800" kern="100" dirty="0">
                        <a:effectLst/>
                        <a:latin typeface="Calibri"/>
                        <a:ea typeface="宋体"/>
                        <a:cs typeface="Times New Roman"/>
                      </a:endParaRPr>
                    </a:p>
                  </a:txBody>
                  <a:tcPr marL="68580" marR="68580" marT="0" marB="0"/>
                </a:tc>
                <a:tc>
                  <a:txBody>
                    <a:bodyPr/>
                    <a:lstStyle/>
                    <a:p>
                      <a:pPr algn="just">
                        <a:spcAft>
                          <a:spcPts val="0"/>
                        </a:spcAft>
                      </a:pPr>
                      <a:r>
                        <a:rPr lang="zh-CN" sz="1800" kern="100">
                          <a:effectLst/>
                        </a:rPr>
                        <a:t>往复式发动机系统</a:t>
                      </a:r>
                      <a:r>
                        <a:rPr lang="en-US" sz="1800" kern="100">
                          <a:effectLst/>
                        </a:rPr>
                        <a:t>/</a:t>
                      </a:r>
                      <a:r>
                        <a:rPr lang="zh-CN" sz="1800" kern="100">
                          <a:effectLst/>
                        </a:rPr>
                        <a:t>贫燃</a:t>
                      </a:r>
                      <a:endParaRPr lang="zh-CN" sz="1800" kern="100">
                        <a:effectLst/>
                        <a:latin typeface="Calibri"/>
                        <a:ea typeface="宋体"/>
                        <a:cs typeface="Times New Roman"/>
                      </a:endParaRPr>
                    </a:p>
                  </a:txBody>
                  <a:tcPr marL="68580" marR="68580" marT="0" marB="0"/>
                </a:tc>
                <a:tc>
                  <a:txBody>
                    <a:bodyPr/>
                    <a:lstStyle/>
                    <a:p>
                      <a:pPr algn="just">
                        <a:spcAft>
                          <a:spcPts val="0"/>
                        </a:spcAft>
                      </a:pPr>
                      <a:r>
                        <a:rPr lang="zh-CN" sz="1800" kern="100">
                          <a:effectLst/>
                        </a:rPr>
                        <a:t>微型燃气轮机系统</a:t>
                      </a:r>
                      <a:endParaRPr lang="zh-CN" sz="1800" kern="100">
                        <a:effectLst/>
                        <a:latin typeface="Calibri"/>
                        <a:ea typeface="宋体"/>
                        <a:cs typeface="Times New Roman"/>
                      </a:endParaRPr>
                    </a:p>
                  </a:txBody>
                  <a:tcPr marL="68580" marR="68580" marT="0" marB="0"/>
                </a:tc>
                <a:tc>
                  <a:txBody>
                    <a:bodyPr/>
                    <a:lstStyle/>
                    <a:p>
                      <a:pPr algn="just">
                        <a:spcAft>
                          <a:spcPts val="0"/>
                        </a:spcAft>
                      </a:pPr>
                      <a:r>
                        <a:rPr lang="zh-CN" sz="1800" kern="100" dirty="0">
                          <a:effectLst/>
                        </a:rPr>
                        <a:t>燃料电池系统</a:t>
                      </a:r>
                      <a:endParaRPr lang="zh-CN" sz="1800" kern="100" dirty="0">
                        <a:effectLst/>
                        <a:latin typeface="Calibri"/>
                        <a:ea typeface="宋体"/>
                        <a:cs typeface="Times New Roman"/>
                      </a:endParaRPr>
                    </a:p>
                  </a:txBody>
                  <a:tcPr marL="68580" marR="68580" marT="0" marB="0"/>
                </a:tc>
              </a:tr>
              <a:tr h="425651">
                <a:tc>
                  <a:txBody>
                    <a:bodyPr/>
                    <a:lstStyle/>
                    <a:p>
                      <a:pPr algn="just">
                        <a:spcAft>
                          <a:spcPts val="0"/>
                        </a:spcAft>
                      </a:pPr>
                      <a:r>
                        <a:rPr lang="zh-CN" sz="1800" kern="100" dirty="0">
                          <a:effectLst/>
                        </a:rPr>
                        <a:t>发电量（</a:t>
                      </a:r>
                      <a:r>
                        <a:rPr lang="en-US" sz="1800" kern="100" dirty="0">
                          <a:effectLst/>
                        </a:rPr>
                        <a:t>Btu/d</a:t>
                      </a:r>
                      <a:r>
                        <a:rPr lang="zh-CN" sz="1800" kern="100" dirty="0">
                          <a:effectLst/>
                        </a:rPr>
                        <a:t>）</a:t>
                      </a:r>
                      <a:endParaRPr lang="zh-CN" sz="1800" kern="100" dirty="0">
                        <a:effectLst/>
                        <a:latin typeface="Calibri"/>
                        <a:ea typeface="宋体"/>
                        <a:cs typeface="Times New Roman"/>
                      </a:endParaRPr>
                    </a:p>
                  </a:txBody>
                  <a:tcPr marL="68580" marR="68580" marT="0" marB="0"/>
                </a:tc>
                <a:tc>
                  <a:txBody>
                    <a:bodyPr/>
                    <a:lstStyle/>
                    <a:p>
                      <a:pPr algn="ctr">
                        <a:spcAft>
                          <a:spcPts val="0"/>
                        </a:spcAft>
                      </a:pPr>
                      <a:r>
                        <a:rPr lang="en-US" sz="2000" kern="100" dirty="0">
                          <a:effectLst/>
                        </a:rPr>
                        <a:t>17,140,395</a:t>
                      </a:r>
                      <a:endParaRPr lang="zh-CN" sz="2000" kern="100" dirty="0">
                        <a:effectLst/>
                        <a:latin typeface="Calibri"/>
                        <a:ea typeface="宋体"/>
                        <a:cs typeface="Times New Roman"/>
                      </a:endParaRPr>
                    </a:p>
                  </a:txBody>
                  <a:tcPr marL="68580" marR="68580" marT="0" marB="0"/>
                </a:tc>
                <a:tc>
                  <a:txBody>
                    <a:bodyPr/>
                    <a:lstStyle/>
                    <a:p>
                      <a:pPr algn="ctr">
                        <a:spcAft>
                          <a:spcPts val="0"/>
                        </a:spcAft>
                      </a:pPr>
                      <a:r>
                        <a:rPr lang="en-US" sz="2000" kern="100">
                          <a:effectLst/>
                        </a:rPr>
                        <a:t>19,201,954</a:t>
                      </a:r>
                      <a:endParaRPr lang="zh-CN" sz="2000" kern="100">
                        <a:effectLst/>
                        <a:latin typeface="Calibri"/>
                        <a:ea typeface="宋体"/>
                        <a:cs typeface="Times New Roman"/>
                      </a:endParaRPr>
                    </a:p>
                  </a:txBody>
                  <a:tcPr marL="68580" marR="68580" marT="0" marB="0"/>
                </a:tc>
                <a:tc>
                  <a:txBody>
                    <a:bodyPr/>
                    <a:lstStyle/>
                    <a:p>
                      <a:pPr algn="ctr">
                        <a:spcAft>
                          <a:spcPts val="0"/>
                        </a:spcAft>
                      </a:pPr>
                      <a:r>
                        <a:rPr lang="en-US" sz="2000" kern="100">
                          <a:effectLst/>
                        </a:rPr>
                        <a:t>15,314,442</a:t>
                      </a:r>
                      <a:endParaRPr lang="zh-CN" sz="2000" kern="100">
                        <a:effectLst/>
                        <a:latin typeface="Calibri"/>
                        <a:ea typeface="宋体"/>
                        <a:cs typeface="Times New Roman"/>
                      </a:endParaRPr>
                    </a:p>
                  </a:txBody>
                  <a:tcPr marL="68580" marR="68580" marT="0" marB="0"/>
                </a:tc>
                <a:tc>
                  <a:txBody>
                    <a:bodyPr/>
                    <a:lstStyle/>
                    <a:p>
                      <a:pPr algn="ctr">
                        <a:spcAft>
                          <a:spcPts val="0"/>
                        </a:spcAft>
                      </a:pPr>
                      <a:r>
                        <a:rPr lang="en-US" sz="2000" kern="100">
                          <a:effectLst/>
                        </a:rPr>
                        <a:t>24,915,419</a:t>
                      </a:r>
                      <a:endParaRPr lang="zh-CN" sz="2000" kern="100">
                        <a:effectLst/>
                        <a:latin typeface="Calibri"/>
                        <a:ea typeface="宋体"/>
                        <a:cs typeface="Times New Roman"/>
                      </a:endParaRPr>
                    </a:p>
                  </a:txBody>
                  <a:tcPr marL="68580" marR="68580" marT="0" marB="0"/>
                </a:tc>
              </a:tr>
              <a:tr h="425651">
                <a:tc>
                  <a:txBody>
                    <a:bodyPr/>
                    <a:lstStyle/>
                    <a:p>
                      <a:pPr algn="just">
                        <a:spcAft>
                          <a:spcPts val="0"/>
                        </a:spcAft>
                      </a:pPr>
                      <a:r>
                        <a:rPr lang="zh-CN" sz="1800" kern="100">
                          <a:effectLst/>
                        </a:rPr>
                        <a:t>发电量（</a:t>
                      </a:r>
                      <a:r>
                        <a:rPr lang="en-US" sz="1800" kern="100">
                          <a:effectLst/>
                        </a:rPr>
                        <a:t>kW</a:t>
                      </a:r>
                      <a:r>
                        <a:rPr lang="zh-CN" sz="1800" kern="100">
                          <a:effectLst/>
                        </a:rPr>
                        <a:t>）</a:t>
                      </a:r>
                      <a:endParaRPr lang="zh-CN" sz="1800" kern="100">
                        <a:effectLst/>
                        <a:latin typeface="Calibri"/>
                        <a:ea typeface="宋体"/>
                        <a:cs typeface="Times New Roman"/>
                      </a:endParaRPr>
                    </a:p>
                  </a:txBody>
                  <a:tcPr marL="68580" marR="68580" marT="0" marB="0"/>
                </a:tc>
                <a:tc>
                  <a:txBody>
                    <a:bodyPr/>
                    <a:lstStyle/>
                    <a:p>
                      <a:pPr algn="ctr">
                        <a:spcAft>
                          <a:spcPts val="0"/>
                        </a:spcAft>
                      </a:pPr>
                      <a:r>
                        <a:rPr lang="en-US" sz="2000" kern="100" dirty="0">
                          <a:effectLst/>
                        </a:rPr>
                        <a:t>209</a:t>
                      </a:r>
                      <a:endParaRPr lang="zh-CN" sz="2000" kern="100" dirty="0">
                        <a:effectLst/>
                        <a:latin typeface="Calibri"/>
                        <a:ea typeface="宋体"/>
                        <a:cs typeface="Times New Roman"/>
                      </a:endParaRPr>
                    </a:p>
                  </a:txBody>
                  <a:tcPr marL="68580" marR="68580" marT="0" marB="0"/>
                </a:tc>
                <a:tc>
                  <a:txBody>
                    <a:bodyPr/>
                    <a:lstStyle/>
                    <a:p>
                      <a:pPr algn="ctr">
                        <a:spcAft>
                          <a:spcPts val="0"/>
                        </a:spcAft>
                      </a:pPr>
                      <a:r>
                        <a:rPr lang="en-US" sz="2000" kern="100">
                          <a:effectLst/>
                        </a:rPr>
                        <a:t>234</a:t>
                      </a:r>
                      <a:endParaRPr lang="zh-CN" sz="2000" kern="100">
                        <a:effectLst/>
                        <a:latin typeface="Calibri"/>
                        <a:ea typeface="宋体"/>
                        <a:cs typeface="Times New Roman"/>
                      </a:endParaRPr>
                    </a:p>
                  </a:txBody>
                  <a:tcPr marL="68580" marR="68580" marT="0" marB="0"/>
                </a:tc>
                <a:tc>
                  <a:txBody>
                    <a:bodyPr/>
                    <a:lstStyle/>
                    <a:p>
                      <a:pPr algn="ctr">
                        <a:spcAft>
                          <a:spcPts val="0"/>
                        </a:spcAft>
                      </a:pPr>
                      <a:r>
                        <a:rPr lang="en-US" sz="2000" kern="100">
                          <a:effectLst/>
                        </a:rPr>
                        <a:t>187</a:t>
                      </a:r>
                      <a:endParaRPr lang="zh-CN" sz="2000" kern="100">
                        <a:effectLst/>
                        <a:latin typeface="Calibri"/>
                        <a:ea typeface="宋体"/>
                        <a:cs typeface="Times New Roman"/>
                      </a:endParaRPr>
                    </a:p>
                  </a:txBody>
                  <a:tcPr marL="68580" marR="68580" marT="0" marB="0"/>
                </a:tc>
                <a:tc>
                  <a:txBody>
                    <a:bodyPr/>
                    <a:lstStyle/>
                    <a:p>
                      <a:pPr algn="ctr">
                        <a:spcAft>
                          <a:spcPts val="0"/>
                        </a:spcAft>
                      </a:pPr>
                      <a:r>
                        <a:rPr lang="en-US" sz="2000" kern="100">
                          <a:effectLst/>
                        </a:rPr>
                        <a:t>304</a:t>
                      </a:r>
                      <a:endParaRPr lang="zh-CN" sz="2000" kern="100">
                        <a:effectLst/>
                        <a:latin typeface="Calibri"/>
                        <a:ea typeface="宋体"/>
                        <a:cs typeface="Times New Roman"/>
                      </a:endParaRPr>
                    </a:p>
                  </a:txBody>
                  <a:tcPr marL="68580" marR="68580" marT="0" marB="0"/>
                </a:tc>
              </a:tr>
              <a:tr h="425651">
                <a:tc>
                  <a:txBody>
                    <a:bodyPr/>
                    <a:lstStyle/>
                    <a:p>
                      <a:pPr algn="just">
                        <a:spcAft>
                          <a:spcPts val="0"/>
                        </a:spcAft>
                      </a:pPr>
                      <a:r>
                        <a:rPr lang="zh-CN" sz="1800" kern="100">
                          <a:effectLst/>
                        </a:rPr>
                        <a:t>回收热量（</a:t>
                      </a:r>
                      <a:r>
                        <a:rPr lang="en-US" sz="1800" kern="100">
                          <a:effectLst/>
                        </a:rPr>
                        <a:t>Btu/d</a:t>
                      </a:r>
                      <a:r>
                        <a:rPr lang="zh-CN" sz="1800" kern="100">
                          <a:effectLst/>
                        </a:rPr>
                        <a:t>）</a:t>
                      </a:r>
                      <a:endParaRPr lang="zh-CN" sz="1800" kern="100">
                        <a:effectLst/>
                        <a:latin typeface="Calibri"/>
                        <a:ea typeface="宋体"/>
                        <a:cs typeface="Times New Roman"/>
                      </a:endParaRPr>
                    </a:p>
                  </a:txBody>
                  <a:tcPr marL="68580" marR="68580" marT="0" marB="0"/>
                </a:tc>
                <a:tc>
                  <a:txBody>
                    <a:bodyPr/>
                    <a:lstStyle/>
                    <a:p>
                      <a:pPr algn="ctr">
                        <a:spcAft>
                          <a:spcPts val="0"/>
                        </a:spcAft>
                      </a:pPr>
                      <a:r>
                        <a:rPr lang="en-US" sz="2000" kern="100" dirty="0">
                          <a:effectLst/>
                        </a:rPr>
                        <a:t>27,645,798</a:t>
                      </a:r>
                      <a:endParaRPr lang="zh-CN" sz="2000" kern="100" dirty="0">
                        <a:effectLst/>
                        <a:latin typeface="Calibri"/>
                        <a:ea typeface="宋体"/>
                        <a:cs typeface="Times New Roman"/>
                      </a:endParaRPr>
                    </a:p>
                  </a:txBody>
                  <a:tcPr marL="68580" marR="68580" marT="0" marB="0"/>
                </a:tc>
                <a:tc>
                  <a:txBody>
                    <a:bodyPr/>
                    <a:lstStyle/>
                    <a:p>
                      <a:pPr algn="ctr">
                        <a:spcAft>
                          <a:spcPts val="0"/>
                        </a:spcAft>
                      </a:pPr>
                      <a:r>
                        <a:rPr lang="en-US" sz="2000" kern="100" dirty="0">
                          <a:effectLst/>
                        </a:rPr>
                        <a:t>22,327,854</a:t>
                      </a:r>
                      <a:endParaRPr lang="zh-CN" sz="2000" kern="100" dirty="0">
                        <a:effectLst/>
                        <a:latin typeface="Calibri"/>
                        <a:ea typeface="宋体"/>
                        <a:cs typeface="Times New Roman"/>
                      </a:endParaRPr>
                    </a:p>
                  </a:txBody>
                  <a:tcPr marL="68580" marR="68580" marT="0" marB="0"/>
                </a:tc>
                <a:tc>
                  <a:txBody>
                    <a:bodyPr/>
                    <a:lstStyle/>
                    <a:p>
                      <a:pPr algn="ctr">
                        <a:spcAft>
                          <a:spcPts val="0"/>
                        </a:spcAft>
                      </a:pPr>
                      <a:r>
                        <a:rPr lang="en-US" sz="2000" kern="100">
                          <a:effectLst/>
                        </a:rPr>
                        <a:t>17,402,775</a:t>
                      </a:r>
                      <a:endParaRPr lang="zh-CN" sz="2000" kern="100">
                        <a:effectLst/>
                        <a:latin typeface="Calibri"/>
                        <a:ea typeface="宋体"/>
                        <a:cs typeface="Times New Roman"/>
                      </a:endParaRPr>
                    </a:p>
                  </a:txBody>
                  <a:tcPr marL="68580" marR="68580" marT="0" marB="0"/>
                </a:tc>
                <a:tc>
                  <a:txBody>
                    <a:bodyPr/>
                    <a:lstStyle/>
                    <a:p>
                      <a:pPr algn="ctr">
                        <a:spcAft>
                          <a:spcPts val="0"/>
                        </a:spcAft>
                      </a:pPr>
                      <a:r>
                        <a:rPr lang="en-US" sz="2000" kern="100">
                          <a:effectLst/>
                        </a:rPr>
                        <a:t>19,774,142</a:t>
                      </a:r>
                      <a:endParaRPr lang="zh-CN" sz="2000" kern="100">
                        <a:effectLst/>
                        <a:latin typeface="Calibri"/>
                        <a:ea typeface="宋体"/>
                        <a:cs typeface="Times New Roman"/>
                      </a:endParaRPr>
                    </a:p>
                  </a:txBody>
                  <a:tcPr marL="68580" marR="68580" marT="0" marB="0"/>
                </a:tc>
              </a:tr>
              <a:tr h="564547">
                <a:tc>
                  <a:txBody>
                    <a:bodyPr/>
                    <a:lstStyle/>
                    <a:p>
                      <a:pPr algn="just">
                        <a:spcAft>
                          <a:spcPts val="0"/>
                        </a:spcAft>
                      </a:pPr>
                      <a:r>
                        <a:rPr lang="zh-CN" sz="1800" kern="100">
                          <a:effectLst/>
                        </a:rPr>
                        <a:t>厌氧消化池加热能耗（</a:t>
                      </a:r>
                      <a:r>
                        <a:rPr lang="en-US" sz="1800" kern="100">
                          <a:effectLst/>
                        </a:rPr>
                        <a:t>Btu/d</a:t>
                      </a:r>
                      <a:r>
                        <a:rPr lang="zh-CN" sz="1800" kern="100">
                          <a:effectLst/>
                        </a:rPr>
                        <a:t>）</a:t>
                      </a:r>
                      <a:endParaRPr lang="zh-CN" sz="1800" kern="100">
                        <a:effectLst/>
                        <a:latin typeface="Calibri"/>
                        <a:ea typeface="宋体"/>
                        <a:cs typeface="Times New Roman"/>
                      </a:endParaRPr>
                    </a:p>
                  </a:txBody>
                  <a:tcPr marL="68580" marR="68580" marT="0" marB="0"/>
                </a:tc>
                <a:tc gridSpan="4">
                  <a:txBody>
                    <a:bodyPr/>
                    <a:lstStyle/>
                    <a:p>
                      <a:pPr algn="ctr">
                        <a:spcAft>
                          <a:spcPts val="0"/>
                        </a:spcAft>
                      </a:pPr>
                      <a:r>
                        <a:rPr lang="en-US" sz="2000" kern="100" dirty="0">
                          <a:effectLst/>
                        </a:rPr>
                        <a:t>9,135,597</a:t>
                      </a:r>
                      <a:endParaRPr lang="zh-CN" sz="2000" kern="100" dirty="0">
                        <a:effectLst/>
                        <a:latin typeface="Calibri"/>
                        <a:ea typeface="宋体"/>
                        <a:cs typeface="Times New Roman"/>
                      </a:endParaRPr>
                    </a:p>
                  </a:txBody>
                  <a:tcPr marL="68580" marR="68580" marT="0" marB="0"/>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r>
              <a:tr h="425651">
                <a:tc>
                  <a:txBody>
                    <a:bodyPr/>
                    <a:lstStyle/>
                    <a:p>
                      <a:pPr algn="just">
                        <a:spcAft>
                          <a:spcPts val="0"/>
                        </a:spcAft>
                      </a:pPr>
                      <a:r>
                        <a:rPr lang="zh-CN" sz="1800" kern="100">
                          <a:effectLst/>
                        </a:rPr>
                        <a:t>回收余热（</a:t>
                      </a:r>
                      <a:r>
                        <a:rPr lang="en-US" sz="1800" kern="100">
                          <a:effectLst/>
                        </a:rPr>
                        <a:t>Btu/d</a:t>
                      </a:r>
                      <a:r>
                        <a:rPr lang="zh-CN" sz="1800" kern="100">
                          <a:effectLst/>
                        </a:rPr>
                        <a:t>）</a:t>
                      </a:r>
                      <a:endParaRPr lang="zh-CN" sz="1800" kern="100">
                        <a:effectLst/>
                        <a:latin typeface="Calibri"/>
                        <a:ea typeface="宋体"/>
                        <a:cs typeface="Times New Roman"/>
                      </a:endParaRPr>
                    </a:p>
                  </a:txBody>
                  <a:tcPr marL="68580" marR="68580" marT="0" marB="0"/>
                </a:tc>
                <a:tc>
                  <a:txBody>
                    <a:bodyPr/>
                    <a:lstStyle/>
                    <a:p>
                      <a:pPr algn="ctr">
                        <a:spcAft>
                          <a:spcPts val="0"/>
                        </a:spcAft>
                      </a:pPr>
                      <a:r>
                        <a:rPr lang="en-US" sz="2000" kern="100">
                          <a:effectLst/>
                        </a:rPr>
                        <a:t>18,510,201</a:t>
                      </a:r>
                      <a:endParaRPr lang="zh-CN" sz="2000" kern="100">
                        <a:effectLst/>
                        <a:latin typeface="Calibri"/>
                        <a:ea typeface="宋体"/>
                        <a:cs typeface="Times New Roman"/>
                      </a:endParaRPr>
                    </a:p>
                  </a:txBody>
                  <a:tcPr marL="68580" marR="68580" marT="0" marB="0"/>
                </a:tc>
                <a:tc>
                  <a:txBody>
                    <a:bodyPr/>
                    <a:lstStyle/>
                    <a:p>
                      <a:pPr algn="ctr">
                        <a:spcAft>
                          <a:spcPts val="0"/>
                        </a:spcAft>
                      </a:pPr>
                      <a:r>
                        <a:rPr lang="en-US" sz="2000" kern="100">
                          <a:effectLst/>
                        </a:rPr>
                        <a:t>13,192,257</a:t>
                      </a:r>
                      <a:endParaRPr lang="zh-CN" sz="2000" kern="100">
                        <a:effectLst/>
                        <a:latin typeface="Calibri"/>
                        <a:ea typeface="宋体"/>
                        <a:cs typeface="Times New Roman"/>
                      </a:endParaRPr>
                    </a:p>
                  </a:txBody>
                  <a:tcPr marL="68580" marR="68580" marT="0" marB="0"/>
                </a:tc>
                <a:tc>
                  <a:txBody>
                    <a:bodyPr/>
                    <a:lstStyle/>
                    <a:p>
                      <a:pPr algn="ctr">
                        <a:spcAft>
                          <a:spcPts val="0"/>
                        </a:spcAft>
                      </a:pPr>
                      <a:r>
                        <a:rPr lang="en-US" sz="2000" kern="100" dirty="0">
                          <a:effectLst/>
                        </a:rPr>
                        <a:t>8,267,178</a:t>
                      </a:r>
                      <a:endParaRPr lang="zh-CN" sz="2000" kern="100" dirty="0">
                        <a:effectLst/>
                        <a:latin typeface="Calibri"/>
                        <a:ea typeface="宋体"/>
                        <a:cs typeface="Times New Roman"/>
                      </a:endParaRPr>
                    </a:p>
                  </a:txBody>
                  <a:tcPr marL="68580" marR="68580" marT="0" marB="0"/>
                </a:tc>
                <a:tc>
                  <a:txBody>
                    <a:bodyPr/>
                    <a:lstStyle/>
                    <a:p>
                      <a:pPr algn="ctr">
                        <a:spcAft>
                          <a:spcPts val="0"/>
                        </a:spcAft>
                      </a:pPr>
                      <a:r>
                        <a:rPr lang="en-US" sz="2000" kern="100" dirty="0">
                          <a:effectLst/>
                        </a:rPr>
                        <a:t>10,638,545</a:t>
                      </a:r>
                      <a:endParaRPr lang="zh-CN" sz="2000" kern="100" dirty="0">
                        <a:effectLst/>
                        <a:latin typeface="Calibri"/>
                        <a:ea typeface="宋体"/>
                        <a:cs typeface="Times New Roman"/>
                      </a:endParaRPr>
                    </a:p>
                  </a:txBody>
                  <a:tcPr marL="68580" marR="68580" marT="0" marB="0"/>
                </a:tc>
              </a:tr>
            </a:tbl>
          </a:graphicData>
        </a:graphic>
      </p:graphicFrame>
      <p:sp>
        <p:nvSpPr>
          <p:cNvPr id="9" name="矩形 8"/>
          <p:cNvSpPr/>
          <p:nvPr/>
        </p:nvSpPr>
        <p:spPr>
          <a:xfrm>
            <a:off x="723900" y="4680741"/>
            <a:ext cx="8045450" cy="1200329"/>
          </a:xfrm>
          <a:prstGeom prst="rect">
            <a:avLst/>
          </a:prstGeom>
        </p:spPr>
        <p:txBody>
          <a:bodyPr wrap="square">
            <a:spAutoFit/>
          </a:bodyPr>
          <a:lstStyle/>
          <a:p>
            <a:r>
              <a:rPr lang="zh-CN" altLang="zh-CN" dirty="0" smtClean="0"/>
              <a:t>燃料电池系统发电</a:t>
            </a:r>
            <a:r>
              <a:rPr lang="zh-CN" altLang="zh-CN" dirty="0"/>
              <a:t>效率高</a:t>
            </a:r>
            <a:r>
              <a:rPr lang="zh-CN" altLang="zh-CN" dirty="0" smtClean="0"/>
              <a:t>，发电量</a:t>
            </a:r>
            <a:r>
              <a:rPr lang="zh-CN" altLang="zh-CN" dirty="0"/>
              <a:t>最大，但因为其造价昂贵，并且发电系统对沼气的预处理要求高</a:t>
            </a:r>
            <a:r>
              <a:rPr lang="zh-CN" altLang="zh-CN" dirty="0" smtClean="0"/>
              <a:t>，实际采用</a:t>
            </a:r>
            <a:r>
              <a:rPr lang="zh-CN" altLang="zh-CN" dirty="0"/>
              <a:t>受到限制，而往复式发动机系统和微型燃气轮机系统最为常用。而且热电联产系统回收的热量除了满足厌氧消化池加热外，还有相当多的余热可以用于污水厂内的空调系统或者热水系统供热。</a:t>
            </a:r>
            <a:endParaRPr lang="zh-CN" altLang="en-US" b="1" dirty="0"/>
          </a:p>
        </p:txBody>
      </p:sp>
    </p:spTree>
    <p:extLst>
      <p:ext uri="{BB962C8B-B14F-4D97-AF65-F5344CB8AC3E}">
        <p14:creationId xmlns:p14="http://schemas.microsoft.com/office/powerpoint/2010/main" val="3484099326"/>
      </p:ext>
    </p:extLst>
  </p:cSld>
  <p:clrMapOvr>
    <a:masterClrMapping/>
  </p:clrMapOvr>
  <p:transition spd="med">
    <p:random/>
  </p:transition>
  <p:timing>
    <p:tnLst>
      <p:par>
        <p:cTn id="1" dur="indefinite" restart="never" nodeType="tmRoot"/>
      </p:par>
    </p:tn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bwMode="auto">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a:spPr>
      <a:bodyPr>
        <a:spAutoFit/>
      </a:bodyPr>
      <a:lstStyle>
        <a:defPPr marL="0" indent="0" eaLnBrk="1" hangingPunct="1">
          <a:lnSpc>
            <a:spcPct val="150000"/>
          </a:lnSpc>
          <a:buClr>
            <a:srgbClr val="FF0000"/>
          </a:buClr>
          <a:defRPr sz="2000" u="sng" dirty="0" smtClean="0">
            <a:latin typeface="Times New Roman" pitchFamily="18" charset="0"/>
            <a:ea typeface="华文中宋" pitchFamily="2" charset="-122"/>
          </a:defRPr>
        </a:defPPr>
      </a:lstStyle>
    </a:txDef>
  </a:objectDefaults>
  <a:extraClrSchemeLst/>
</a:theme>
</file>

<file path=ppt/theme/theme2.xml><?xml version="1.0" encoding="utf-8"?>
<a:theme xmlns:a="http://schemas.openxmlformats.org/drawingml/2006/main" name="自定义设计方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6258</TotalTime>
  <Words>2546</Words>
  <Application>Microsoft Office PowerPoint</Application>
  <PresentationFormat>全屏显示(4:3)</PresentationFormat>
  <Paragraphs>280</Paragraphs>
  <Slides>22</Slides>
  <Notes>1</Notes>
  <HiddenSlides>0</HiddenSlides>
  <MMClips>0</MMClips>
  <ScaleCrop>false</ScaleCrop>
  <HeadingPairs>
    <vt:vector size="4" baseType="variant">
      <vt:variant>
        <vt:lpstr>主题</vt:lpstr>
      </vt:variant>
      <vt:variant>
        <vt:i4>2</vt:i4>
      </vt:variant>
      <vt:variant>
        <vt:lpstr>幻灯片标题</vt:lpstr>
      </vt:variant>
      <vt:variant>
        <vt:i4>22</vt:i4>
      </vt:variant>
    </vt:vector>
  </HeadingPairs>
  <TitlesOfParts>
    <vt:vector size="24" baseType="lpstr">
      <vt:lpstr>Office 主题</vt:lpstr>
      <vt:lpstr>自定义设计方案</vt:lpstr>
      <vt:lpstr>美国污水处理厂热电联产技术应用</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China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幻灯片 1</dc:title>
  <dc:creator>汪睿</dc:creator>
  <cp:lastModifiedBy>李春光</cp:lastModifiedBy>
  <cp:revision>254</cp:revision>
  <cp:lastPrinted>2013-06-27T00:57:22Z</cp:lastPrinted>
  <dcterms:created xsi:type="dcterms:W3CDTF">2011-02-15T08:27:21Z</dcterms:created>
  <dcterms:modified xsi:type="dcterms:W3CDTF">2015-05-19T04:03:31Z</dcterms:modified>
</cp:coreProperties>
</file>