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58" r:id="rId2"/>
    <p:sldId id="259" r:id="rId3"/>
    <p:sldId id="266" r:id="rId4"/>
    <p:sldId id="278" r:id="rId5"/>
    <p:sldId id="264" r:id="rId6"/>
    <p:sldId id="267" r:id="rId7"/>
    <p:sldId id="268" r:id="rId8"/>
    <p:sldId id="270" r:id="rId9"/>
    <p:sldId id="271" r:id="rId10"/>
    <p:sldId id="273" r:id="rId11"/>
    <p:sldId id="272" r:id="rId12"/>
    <p:sldId id="279" r:id="rId13"/>
    <p:sldId id="275" r:id="rId14"/>
    <p:sldId id="276" r:id="rId15"/>
    <p:sldId id="277"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0806"/>
    <a:srgbClr val="8E0B08"/>
    <a:srgbClr val="F8D096"/>
    <a:srgbClr val="8C19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8" autoAdjust="0"/>
    <p:restoredTop sz="94954" autoAdjust="0"/>
  </p:normalViewPr>
  <p:slideViewPr>
    <p:cSldViewPr>
      <p:cViewPr varScale="1">
        <p:scale>
          <a:sx n="65" d="100"/>
          <a:sy n="65" d="100"/>
        </p:scale>
        <p:origin x="131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9E3CA5-EFF0-4136-9AB3-B795435569C8}" type="datetimeFigureOut">
              <a:rPr lang="zh-CN" altLang="en-US" smtClean="0"/>
              <a:t>2018/9/3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E6099C-DECC-4B7C-9061-CC5FEC697A62}" type="slidenum">
              <a:rPr lang="zh-CN" altLang="en-US" smtClean="0"/>
              <a:t>‹#›</a:t>
            </a:fld>
            <a:endParaRPr lang="zh-CN" altLang="en-US"/>
          </a:p>
        </p:txBody>
      </p:sp>
    </p:spTree>
    <p:extLst>
      <p:ext uri="{BB962C8B-B14F-4D97-AF65-F5344CB8AC3E}">
        <p14:creationId xmlns:p14="http://schemas.microsoft.com/office/powerpoint/2010/main" val="3001584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White">
      <p:bgPr>
        <a:solidFill>
          <a:schemeClr val="bg2"/>
        </a:solidFill>
        <a:effectLst/>
      </p:bgPr>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2018/9/3</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4704"/>
            <a:ext cx="9432032" cy="6309320"/>
            <a:chOff x="0" y="-2530493"/>
            <a:chExt cx="9432032" cy="9388494"/>
          </a:xfrm>
        </p:grpSpPr>
        <p:sp>
          <p:nvSpPr>
            <p:cNvPr id="2" name="TextBox 1"/>
            <p:cNvSpPr txBox="1"/>
            <p:nvPr/>
          </p:nvSpPr>
          <p:spPr>
            <a:xfrm>
              <a:off x="179512" y="-2530493"/>
              <a:ext cx="9252520" cy="4534027"/>
            </a:xfrm>
            <a:prstGeom prst="rect">
              <a:avLst/>
            </a:prstGeom>
            <a:noFill/>
          </p:spPr>
          <p:txBody>
            <a:bodyPr wrap="square" rtlCol="0">
              <a:spAutoFit/>
            </a:bodyPr>
            <a:lstStyle/>
            <a:p>
              <a:pPr algn="ctr"/>
              <a:r>
                <a:rPr lang="zh-CN" altLang="en-US" sz="6600" dirty="0" smtClean="0">
                  <a:latin typeface="华文新魏" panose="02010800040101010101" pitchFamily="2" charset="-122"/>
                  <a:ea typeface="华文新魏" panose="02010800040101010101" pitchFamily="2" charset="-122"/>
                </a:rPr>
                <a:t>感谢环保！</a:t>
              </a:r>
              <a:endParaRPr lang="en-US" altLang="zh-CN" sz="6600" dirty="0" smtClean="0">
                <a:latin typeface="华文新魏" panose="02010800040101010101" pitchFamily="2" charset="-122"/>
                <a:ea typeface="华文新魏" panose="02010800040101010101" pitchFamily="2" charset="-122"/>
              </a:endParaRPr>
            </a:p>
            <a:p>
              <a:pPr algn="ctr"/>
              <a:r>
                <a:rPr lang="en-US" altLang="zh-CN" sz="5400" dirty="0" smtClean="0">
                  <a:latin typeface="华文新魏" panose="02010800040101010101" pitchFamily="2" charset="-122"/>
                  <a:ea typeface="华文新魏" panose="02010800040101010101" pitchFamily="2" charset="-122"/>
                </a:rPr>
                <a:t>——</a:t>
              </a:r>
              <a:r>
                <a:rPr lang="zh-CN" altLang="en-US" sz="5400" dirty="0" smtClean="0">
                  <a:latin typeface="华文新魏" panose="02010800040101010101" pitchFamily="2" charset="-122"/>
                  <a:ea typeface="华文新魏" panose="02010800040101010101" pitchFamily="2" charset="-122"/>
                </a:rPr>
                <a:t>排水人的怨与爱</a:t>
              </a:r>
              <a:endParaRPr lang="en-US" altLang="zh-CN" sz="5400" dirty="0" smtClean="0">
                <a:latin typeface="华文新魏" panose="02010800040101010101" pitchFamily="2" charset="-122"/>
                <a:ea typeface="华文新魏" panose="02010800040101010101" pitchFamily="2" charset="-122"/>
              </a:endParaRPr>
            </a:p>
            <a:p>
              <a:endParaRPr lang="en-US" altLang="zh-CN" sz="3600" dirty="0">
                <a:latin typeface="华文新魏" panose="02010800040101010101" pitchFamily="2" charset="-122"/>
                <a:ea typeface="华文新魏" panose="02010800040101010101" pitchFamily="2" charset="-122"/>
              </a:endParaRPr>
            </a:p>
            <a:p>
              <a:endParaRPr lang="zh-CN" altLang="en-US" sz="3600" dirty="0">
                <a:latin typeface="华文新魏" panose="02010800040101010101" pitchFamily="2" charset="-122"/>
                <a:ea typeface="华文新魏" panose="02010800040101010101" pitchFamily="2" charset="-122"/>
              </a:endParaRPr>
            </a:p>
          </p:txBody>
        </p:sp>
        <p:pic>
          <p:nvPicPr>
            <p:cNvPr id="3" name="图片 2" descr="t01db50e3bd74a9b4c6.jpg"/>
            <p:cNvPicPr>
              <a:picLocks noChangeAspect="1"/>
            </p:cNvPicPr>
            <p:nvPr/>
          </p:nvPicPr>
          <p:blipFill>
            <a:blip r:embed="rId2" cstate="print"/>
            <a:stretch>
              <a:fillRect/>
            </a:stretch>
          </p:blipFill>
          <p:spPr>
            <a:xfrm>
              <a:off x="0" y="2934180"/>
              <a:ext cx="9144000" cy="3923821"/>
            </a:xfrm>
            <a:prstGeom prst="rect">
              <a:avLst/>
            </a:prstGeom>
          </p:spPr>
        </p:pic>
      </p:grpSp>
      <p:sp>
        <p:nvSpPr>
          <p:cNvPr id="5" name="文本框 4"/>
          <p:cNvSpPr txBox="1"/>
          <p:nvPr/>
        </p:nvSpPr>
        <p:spPr>
          <a:xfrm>
            <a:off x="3779912" y="4005064"/>
            <a:ext cx="4176464" cy="1938992"/>
          </a:xfrm>
          <a:prstGeom prst="rect">
            <a:avLst/>
          </a:prstGeom>
          <a:noFill/>
        </p:spPr>
        <p:txBody>
          <a:bodyPr wrap="square" rtlCol="0">
            <a:spAutoFit/>
          </a:bodyPr>
          <a:lstStyle/>
          <a:p>
            <a:r>
              <a:rPr lang="zh-CN" altLang="en-US" sz="4800" dirty="0" smtClean="0">
                <a:latin typeface="华文行楷" panose="02010800040101010101" pitchFamily="2" charset="-122"/>
                <a:ea typeface="华文行楷" panose="02010800040101010101" pitchFamily="2" charset="-122"/>
              </a:rPr>
              <a:t>  张 悦</a:t>
            </a:r>
            <a:endParaRPr lang="en-US" altLang="zh-CN" sz="4800" dirty="0">
              <a:latin typeface="华文行楷" panose="02010800040101010101" pitchFamily="2" charset="-122"/>
              <a:ea typeface="华文行楷" panose="02010800040101010101" pitchFamily="2" charset="-122"/>
            </a:endParaRPr>
          </a:p>
          <a:p>
            <a:r>
              <a:rPr lang="en-US" altLang="zh-CN" sz="3600" dirty="0" smtClean="0">
                <a:latin typeface="+mn-ea"/>
              </a:rPr>
              <a:t>  </a:t>
            </a:r>
          </a:p>
          <a:p>
            <a:r>
              <a:rPr lang="en-US" altLang="zh-CN" sz="3600" dirty="0" smtClean="0">
                <a:latin typeface="+mn-ea"/>
              </a:rPr>
              <a:t>2018</a:t>
            </a:r>
            <a:r>
              <a:rPr lang="zh-CN" altLang="en-US" sz="3600" dirty="0" smtClean="0">
                <a:latin typeface="+mn-ea"/>
              </a:rPr>
              <a:t>年</a:t>
            </a:r>
            <a:r>
              <a:rPr lang="en-US" altLang="zh-CN" sz="3600" dirty="0" smtClean="0">
                <a:latin typeface="+mn-ea"/>
              </a:rPr>
              <a:t>8</a:t>
            </a:r>
            <a:r>
              <a:rPr lang="zh-CN" altLang="en-US" sz="3600" dirty="0" smtClean="0">
                <a:latin typeface="+mn-ea"/>
              </a:rPr>
              <a:t>月</a:t>
            </a:r>
            <a:endParaRPr lang="zh-CN" altLang="en-US" sz="3600" dirty="0">
              <a:latin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116632"/>
            <a:ext cx="8686800" cy="1080121"/>
          </a:xfrm>
        </p:spPr>
        <p:txBody>
          <a:bodyPr>
            <a:normAutofit fontScale="90000"/>
          </a:bodyPr>
          <a:lstStyle/>
          <a:p>
            <a:r>
              <a:rPr lang="zh-CN" altLang="en-US" dirty="0" smtClean="0">
                <a:latin typeface="华文琥珀" panose="02010800040101010101" pitchFamily="2" charset="-122"/>
                <a:ea typeface="华文琥珀" panose="02010800040101010101" pitchFamily="2" charset="-122"/>
              </a:rPr>
              <a:t>污染减排的压力 形成污水处理的动力</a:t>
            </a:r>
            <a:r>
              <a:rPr lang="en-US" altLang="zh-CN" dirty="0" smtClean="0">
                <a:latin typeface="华文琥珀" panose="02010800040101010101" pitchFamily="2" charset="-122"/>
                <a:ea typeface="华文琥珀" panose="02010800040101010101" pitchFamily="2" charset="-122"/>
              </a:rPr>
              <a:t/>
            </a:r>
            <a:br>
              <a:rPr lang="en-US" altLang="zh-CN" dirty="0" smtClean="0">
                <a:latin typeface="华文琥珀" panose="02010800040101010101" pitchFamily="2" charset="-122"/>
                <a:ea typeface="华文琥珀" panose="02010800040101010101" pitchFamily="2" charset="-122"/>
              </a:rPr>
            </a:br>
            <a:r>
              <a:rPr lang="en-US" altLang="zh-CN" dirty="0" smtClean="0">
                <a:latin typeface="华文琥珀" panose="02010800040101010101" pitchFamily="2" charset="-122"/>
                <a:ea typeface="华文琥珀" panose="02010800040101010101" pitchFamily="2" charset="-122"/>
              </a:rPr>
              <a:t>2007</a:t>
            </a:r>
            <a:r>
              <a:rPr lang="zh-CN" altLang="en-US" dirty="0" smtClean="0">
                <a:latin typeface="华文琥珀" panose="02010800040101010101" pitchFamily="2" charset="-122"/>
                <a:ea typeface="华文琥珀" panose="02010800040101010101" pitchFamily="2" charset="-122"/>
              </a:rPr>
              <a:t>年以来污水处理设施建设快速发展</a:t>
            </a:r>
            <a:endParaRPr lang="zh-CN" altLang="en-US" dirty="0">
              <a:latin typeface="华文琥珀" panose="02010800040101010101" pitchFamily="2" charset="-122"/>
              <a:ea typeface="华文琥珀" panose="02010800040101010101" pitchFamily="2" charset="-122"/>
            </a:endParaRPr>
          </a:p>
        </p:txBody>
      </p:sp>
      <p:pic>
        <p:nvPicPr>
          <p:cNvPr id="4" name="内容占位符 3"/>
          <p:cNvPicPr>
            <a:picLocks noGrp="1" noChangeAspect="1"/>
          </p:cNvPicPr>
          <p:nvPr>
            <p:ph idx="1"/>
          </p:nvPr>
        </p:nvPicPr>
        <p:blipFill>
          <a:blip r:embed="rId2"/>
          <a:stretch>
            <a:fillRect/>
          </a:stretch>
        </p:blipFill>
        <p:spPr>
          <a:xfrm>
            <a:off x="304800" y="1340769"/>
            <a:ext cx="8686800" cy="2088232"/>
          </a:xfrm>
          <a:prstGeom prst="rect">
            <a:avLst/>
          </a:prstGeom>
        </p:spPr>
      </p:pic>
      <p:pic>
        <p:nvPicPr>
          <p:cNvPr id="5" name="图片 4"/>
          <p:cNvPicPr>
            <a:picLocks noChangeAspect="1"/>
          </p:cNvPicPr>
          <p:nvPr/>
        </p:nvPicPr>
        <p:blipFill>
          <a:blip r:embed="rId3"/>
          <a:stretch>
            <a:fillRect/>
          </a:stretch>
        </p:blipFill>
        <p:spPr>
          <a:xfrm>
            <a:off x="31903" y="3573017"/>
            <a:ext cx="9144000" cy="3282462"/>
          </a:xfrm>
          <a:prstGeom prst="rect">
            <a:avLst/>
          </a:prstGeom>
        </p:spPr>
      </p:pic>
    </p:spTree>
    <p:extLst>
      <p:ext uri="{BB962C8B-B14F-4D97-AF65-F5344CB8AC3E}">
        <p14:creationId xmlns:p14="http://schemas.microsoft.com/office/powerpoint/2010/main" val="6396222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4572"/>
            <a:ext cx="9468544" cy="6843428"/>
            <a:chOff x="1" y="567174"/>
            <a:chExt cx="9540552" cy="5400675"/>
          </a:xfrm>
        </p:grpSpPr>
        <p:pic>
          <p:nvPicPr>
            <p:cNvPr id="1026" name="Picture 2"/>
            <p:cNvPicPr>
              <a:picLocks noChangeAspect="1" noChangeArrowheads="1"/>
            </p:cNvPicPr>
            <p:nvPr/>
          </p:nvPicPr>
          <p:blipFill>
            <a:blip r:embed="rId2" cstate="print"/>
            <a:srcRect/>
            <a:stretch>
              <a:fillRect/>
            </a:stretch>
          </p:blipFill>
          <p:spPr bwMode="auto">
            <a:xfrm>
              <a:off x="1" y="567174"/>
              <a:ext cx="9144000" cy="5400675"/>
            </a:xfrm>
            <a:prstGeom prst="rect">
              <a:avLst/>
            </a:prstGeom>
            <a:noFill/>
            <a:ln w="9525">
              <a:noFill/>
              <a:miter lim="800000"/>
              <a:headEnd/>
              <a:tailEnd/>
            </a:ln>
            <a:effectLst/>
          </p:spPr>
        </p:pic>
        <p:sp>
          <p:nvSpPr>
            <p:cNvPr id="2" name="TextBox 1"/>
            <p:cNvSpPr txBox="1"/>
            <p:nvPr/>
          </p:nvSpPr>
          <p:spPr>
            <a:xfrm>
              <a:off x="196091" y="674643"/>
              <a:ext cx="9344462" cy="1311606"/>
            </a:xfrm>
            <a:prstGeom prst="rect">
              <a:avLst/>
            </a:prstGeom>
            <a:noFill/>
          </p:spPr>
          <p:txBody>
            <a:bodyPr wrap="square" rtlCol="0">
              <a:spAutoFit/>
            </a:bodyPr>
            <a:lstStyle/>
            <a:p>
              <a:r>
                <a:rPr lang="en-US" altLang="zh-CN" sz="4800" dirty="0">
                  <a:latin typeface="华文隶书" pitchFamily="2" charset="-122"/>
                  <a:ea typeface="华文隶书" pitchFamily="2" charset="-122"/>
                </a:rPr>
                <a:t>3</a:t>
              </a:r>
              <a:r>
                <a:rPr lang="zh-CN" altLang="en-US" sz="4800" dirty="0" smtClean="0">
                  <a:latin typeface="华文隶书" pitchFamily="2" charset="-122"/>
                  <a:ea typeface="华文隶书" pitchFamily="2" charset="-122"/>
                </a:rPr>
                <a:t>、</a:t>
              </a:r>
              <a:r>
                <a:rPr lang="zh-CN" altLang="en-US" sz="5400" dirty="0" smtClean="0">
                  <a:latin typeface="华文隶书" pitchFamily="2" charset="-122"/>
                  <a:ea typeface="华文隶书" pitchFamily="2" charset="-122"/>
                </a:rPr>
                <a:t>环保</a:t>
              </a:r>
              <a:r>
                <a:rPr lang="zh-CN" altLang="en-US" sz="5400" dirty="0">
                  <a:latin typeface="华文隶书" pitchFamily="2" charset="-122"/>
                  <a:ea typeface="华文隶书" pitchFamily="2" charset="-122"/>
                </a:rPr>
                <a:t>提标</a:t>
              </a:r>
              <a:endParaRPr lang="en-US" altLang="zh-CN" sz="5400" dirty="0" smtClean="0">
                <a:latin typeface="华文隶书" pitchFamily="2" charset="-122"/>
                <a:ea typeface="华文隶书" pitchFamily="2" charset="-122"/>
              </a:endParaRPr>
            </a:p>
            <a:p>
              <a:r>
                <a:rPr lang="zh-CN" altLang="en-US" sz="4800" dirty="0" smtClean="0">
                  <a:latin typeface="华文新魏" panose="02010800040101010101" pitchFamily="2" charset="-122"/>
                  <a:ea typeface="华文新魏" panose="02010800040101010101" pitchFamily="2" charset="-122"/>
                </a:rPr>
                <a:t>促进</a:t>
              </a:r>
              <a:r>
                <a:rPr lang="zh-CN" altLang="en-US" sz="4800" dirty="0">
                  <a:latin typeface="华文新魏" panose="02010800040101010101" pitchFamily="2" charset="-122"/>
                  <a:ea typeface="华文新魏" panose="02010800040101010101" pitchFamily="2" charset="-122"/>
                </a:rPr>
                <a:t>排水</a:t>
              </a:r>
              <a:r>
                <a:rPr lang="zh-CN" altLang="en-US" sz="4800" dirty="0" smtClean="0">
                  <a:latin typeface="华文新魏" panose="02010800040101010101" pitchFamily="2" charset="-122"/>
                  <a:ea typeface="华文新魏" panose="02010800040101010101" pitchFamily="2" charset="-122"/>
                </a:rPr>
                <a:t>行业技术进步</a:t>
              </a:r>
              <a:endParaRPr lang="en-US" altLang="zh-CN" sz="4800" dirty="0" smtClean="0">
                <a:latin typeface="华文新魏" panose="02010800040101010101" pitchFamily="2" charset="-122"/>
                <a:ea typeface="华文新魏" panose="02010800040101010101" pitchFamily="2" charset="-122"/>
              </a:endParaRPr>
            </a:p>
          </p:txBody>
        </p:sp>
      </p:grpSp>
      <p:sp>
        <p:nvSpPr>
          <p:cNvPr id="3" name="矩形 2"/>
          <p:cNvSpPr/>
          <p:nvPr/>
        </p:nvSpPr>
        <p:spPr>
          <a:xfrm>
            <a:off x="395418" y="2492896"/>
            <a:ext cx="8872318" cy="3108543"/>
          </a:xfrm>
          <a:prstGeom prst="rect">
            <a:avLst/>
          </a:prstGeom>
        </p:spPr>
        <p:txBody>
          <a:bodyPr wrap="square">
            <a:spAutoFit/>
          </a:bodyPr>
          <a:lstStyle/>
          <a:p>
            <a:pPr indent="304800">
              <a:spcAft>
                <a:spcPts val="0"/>
              </a:spcAft>
            </a:pPr>
            <a:r>
              <a:rPr lang="zh-CN" altLang="en-US" sz="4400" b="1" kern="0" dirty="0">
                <a:solidFill>
                  <a:srgbClr val="000000"/>
                </a:solidFill>
                <a:latin typeface="华文隶书" panose="02010800040101010101" pitchFamily="2" charset="-122"/>
                <a:ea typeface="华文隶书" panose="02010800040101010101" pitchFamily="2" charset="-122"/>
              </a:rPr>
              <a:t>环保政策的力度</a:t>
            </a:r>
            <a:endParaRPr lang="en-US" altLang="zh-CN" sz="4400" b="1" kern="0" dirty="0">
              <a:solidFill>
                <a:srgbClr val="000000"/>
              </a:solidFill>
              <a:latin typeface="华文隶书" panose="02010800040101010101" pitchFamily="2" charset="-122"/>
              <a:ea typeface="华文隶书" panose="02010800040101010101" pitchFamily="2" charset="-122"/>
            </a:endParaRPr>
          </a:p>
          <a:p>
            <a:pPr indent="304800">
              <a:spcAft>
                <a:spcPts val="0"/>
              </a:spcAft>
            </a:pPr>
            <a:r>
              <a:rPr lang="zh-CN" altLang="en-US" sz="4400" b="1" kern="0" dirty="0" smtClean="0">
                <a:solidFill>
                  <a:srgbClr val="000000"/>
                </a:solidFill>
                <a:latin typeface="华文隶书" panose="02010800040101010101" pitchFamily="2" charset="-122"/>
                <a:ea typeface="华文隶书" panose="02010800040101010101" pitchFamily="2" charset="-122"/>
              </a:rPr>
              <a:t>决定环保产业的发展速度</a:t>
            </a:r>
            <a:endParaRPr lang="en-US" altLang="zh-CN" sz="4400" b="1" kern="0" dirty="0" smtClean="0">
              <a:solidFill>
                <a:srgbClr val="000000"/>
              </a:solidFill>
              <a:latin typeface="华文隶书" panose="02010800040101010101" pitchFamily="2" charset="-122"/>
              <a:ea typeface="华文隶书" panose="02010800040101010101" pitchFamily="2" charset="-122"/>
            </a:endParaRPr>
          </a:p>
          <a:p>
            <a:pPr indent="304800">
              <a:spcAft>
                <a:spcPts val="0"/>
              </a:spcAft>
            </a:pPr>
            <a:endParaRPr lang="en-US" altLang="zh-CN" sz="2000" b="1" kern="0" dirty="0" smtClean="0">
              <a:solidFill>
                <a:srgbClr val="000000"/>
              </a:solidFill>
              <a:latin typeface="华文隶书" panose="02010800040101010101" pitchFamily="2" charset="-122"/>
              <a:ea typeface="华文隶书" panose="02010800040101010101" pitchFamily="2" charset="-122"/>
            </a:endParaRPr>
          </a:p>
          <a:p>
            <a:pPr indent="304800"/>
            <a:r>
              <a:rPr lang="zh-CN" altLang="en-US" sz="4400" b="1" kern="0" dirty="0">
                <a:solidFill>
                  <a:srgbClr val="000000"/>
                </a:solidFill>
                <a:latin typeface="华文隶书" panose="02010800040101010101" pitchFamily="2" charset="-122"/>
                <a:ea typeface="华文隶书" panose="02010800040101010101" pitchFamily="2" charset="-122"/>
              </a:rPr>
              <a:t>环保标准的提升</a:t>
            </a:r>
            <a:endParaRPr lang="en-US" altLang="zh-CN" sz="4400" b="1" kern="0" dirty="0">
              <a:solidFill>
                <a:srgbClr val="000000"/>
              </a:solidFill>
              <a:latin typeface="华文隶书" panose="02010800040101010101" pitchFamily="2" charset="-122"/>
              <a:ea typeface="华文隶书" panose="02010800040101010101" pitchFamily="2" charset="-122"/>
            </a:endParaRPr>
          </a:p>
          <a:p>
            <a:pPr indent="304800">
              <a:spcAft>
                <a:spcPts val="0"/>
              </a:spcAft>
            </a:pPr>
            <a:r>
              <a:rPr lang="zh-CN" altLang="en-US" sz="4400" b="1" kern="100" dirty="0" smtClean="0">
                <a:effectLst/>
                <a:latin typeface="华文隶书" panose="02010800040101010101" pitchFamily="2" charset="-122"/>
                <a:ea typeface="华文隶书" panose="02010800040101010101" pitchFamily="2" charset="-122"/>
              </a:rPr>
              <a:t>促进环保产业的技术进步</a:t>
            </a:r>
            <a:endParaRPr lang="zh-CN" altLang="zh-CN" sz="4400" b="1" kern="100" dirty="0">
              <a:effectLst/>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2836734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830816" cy="838200"/>
          </a:xfrm>
        </p:spPr>
        <p:txBody>
          <a:bodyPr>
            <a:normAutofit fontScale="90000"/>
          </a:bodyPr>
          <a:lstStyle/>
          <a:p>
            <a:r>
              <a:rPr lang="en-US" altLang="zh-CN" sz="3100" b="1" dirty="0" smtClean="0">
                <a:effectLst>
                  <a:outerShdw blurRad="38100" dist="38100" dir="2700000" algn="tl">
                    <a:srgbClr val="000000">
                      <a:alpha val="43137"/>
                    </a:srgbClr>
                  </a:outerShdw>
                  <a:reflection blurRad="12700" stA="48000" endA="300" endPos="55000" dir="5400000" sy="-90000" algn="bl" rotWithShape="0"/>
                </a:effectLst>
                <a:latin typeface="+mj-ea"/>
              </a:rPr>
              <a:t>00</a:t>
            </a:r>
            <a:r>
              <a:rPr lang="zh-CN" altLang="en-US" sz="3100" b="1" dirty="0" smtClean="0">
                <a:effectLst>
                  <a:outerShdw blurRad="38100" dist="38100" dir="2700000" algn="tl">
                    <a:srgbClr val="000000">
                      <a:alpha val="43137"/>
                    </a:srgbClr>
                  </a:outerShdw>
                  <a:reflection blurRad="12700" stA="48000" endA="300" endPos="55000" dir="5400000" sy="-90000" algn="bl" rotWithShape="0"/>
                </a:effectLst>
                <a:latin typeface="+mj-ea"/>
              </a:rPr>
              <a:t>年</a:t>
            </a:r>
            <a:r>
              <a:rPr lang="zh-CN" altLang="en-US" b="1" dirty="0" smtClean="0">
                <a:effectLst>
                  <a:outerShdw blurRad="38100" dist="38100" dir="2700000" algn="tl">
                    <a:srgbClr val="000000">
                      <a:alpha val="43137"/>
                    </a:srgbClr>
                  </a:outerShdw>
                  <a:reflection blurRad="12700" stA="48000" endA="300" endPos="55000" dir="5400000" sy="-90000" algn="bl" rotWithShape="0"/>
                </a:effectLst>
                <a:latin typeface="+mj-ea"/>
              </a:rPr>
              <a:t>技术政策协调出台</a:t>
            </a:r>
            <a:r>
              <a:rPr lang="zh-CN" altLang="en-US" sz="3100" dirty="0" smtClean="0">
                <a:effectLst>
                  <a:outerShdw blurRad="38100" dist="38100" dir="2700000" algn="tl">
                    <a:srgbClr val="000000">
                      <a:alpha val="43137"/>
                    </a:srgbClr>
                  </a:outerShdw>
                  <a:reflection blurRad="12700" stA="48000" endA="300" endPos="55000" dir="5400000" sy="-90000" algn="bl" rotWithShape="0"/>
                </a:effectLst>
                <a:latin typeface="+mj-ea"/>
              </a:rPr>
              <a:t>（主场 西山环保培训中心）</a:t>
            </a:r>
            <a:r>
              <a:rPr lang="en-US" altLang="zh-CN" sz="3100" dirty="0" smtClean="0">
                <a:effectLst>
                  <a:outerShdw blurRad="38100" dist="38100" dir="2700000" algn="tl">
                    <a:srgbClr val="000000">
                      <a:alpha val="43137"/>
                    </a:srgbClr>
                  </a:outerShdw>
                  <a:reflection blurRad="12700" stA="48000" endA="300" endPos="55000" dir="5400000" sy="-90000" algn="bl" rotWithShape="0"/>
                </a:effectLst>
                <a:latin typeface="+mj-ea"/>
              </a:rPr>
              <a:t/>
            </a:r>
            <a:br>
              <a:rPr lang="en-US" altLang="zh-CN" sz="3100" dirty="0" smtClean="0">
                <a:effectLst>
                  <a:outerShdw blurRad="38100" dist="38100" dir="2700000" algn="tl">
                    <a:srgbClr val="000000">
                      <a:alpha val="43137"/>
                    </a:srgbClr>
                  </a:outerShdw>
                  <a:reflection blurRad="12700" stA="48000" endA="300" endPos="55000" dir="5400000" sy="-90000" algn="bl" rotWithShape="0"/>
                </a:effectLst>
                <a:latin typeface="+mj-ea"/>
              </a:rPr>
            </a:br>
            <a:r>
              <a:rPr lang="en-US" altLang="zh-CN" sz="3100" b="1" dirty="0" smtClean="0">
                <a:effectLst>
                  <a:outerShdw blurRad="38100" dist="38100" dir="2700000" algn="tl">
                    <a:srgbClr val="000000">
                      <a:alpha val="43137"/>
                    </a:srgbClr>
                  </a:outerShdw>
                  <a:reflection blurRad="12700" stA="48000" endA="300" endPos="55000" dir="5400000" sy="-90000" algn="bl" rotWithShape="0"/>
                </a:effectLst>
                <a:latin typeface="+mj-ea"/>
              </a:rPr>
              <a:t>02</a:t>
            </a:r>
            <a:r>
              <a:rPr lang="zh-CN" altLang="en-US" sz="3100" b="1" smtClean="0">
                <a:effectLst>
                  <a:outerShdw blurRad="38100" dist="38100" dir="2700000" algn="tl">
                    <a:srgbClr val="000000">
                      <a:alpha val="43137"/>
                    </a:srgbClr>
                  </a:outerShdw>
                  <a:reflection blurRad="12700" stA="48000" endA="300" endPos="55000" dir="5400000" sy="-90000" algn="bl" rotWithShape="0"/>
                </a:effectLst>
                <a:latin typeface="+mj-ea"/>
              </a:rPr>
              <a:t>年</a:t>
            </a:r>
            <a:r>
              <a:rPr lang="zh-CN" altLang="en-US" b="1" smtClean="0">
                <a:effectLst>
                  <a:outerShdw blurRad="38100" dist="38100" dir="2700000" algn="tl">
                    <a:srgbClr val="000000">
                      <a:alpha val="43137"/>
                    </a:srgbClr>
                  </a:outerShdw>
                  <a:reflection blurRad="12700" stA="48000" endA="300" endPos="55000" dir="5400000" sy="-90000" algn="bl" rotWithShape="0"/>
                </a:effectLst>
                <a:latin typeface="+mj-ea"/>
              </a:rPr>
              <a:t>排放</a:t>
            </a:r>
            <a:r>
              <a:rPr lang="zh-CN" altLang="en-US" b="1" dirty="0" smtClean="0">
                <a:effectLst>
                  <a:outerShdw blurRad="38100" dist="38100" dir="2700000" algn="tl">
                    <a:srgbClr val="000000">
                      <a:alpha val="43137"/>
                    </a:srgbClr>
                  </a:outerShdw>
                  <a:reflection blurRad="12700" stA="48000" endA="300" endPos="55000" dir="5400000" sy="-90000" algn="bl" rotWithShape="0"/>
                </a:effectLst>
                <a:latin typeface="+mj-ea"/>
              </a:rPr>
              <a:t>标准应运而生</a:t>
            </a:r>
            <a:r>
              <a:rPr lang="zh-CN" altLang="en-US" sz="3100" b="1" dirty="0" smtClean="0">
                <a:effectLst>
                  <a:outerShdw blurRad="38100" dist="38100" dir="2700000" algn="tl">
                    <a:srgbClr val="000000">
                      <a:alpha val="43137"/>
                    </a:srgbClr>
                  </a:outerShdw>
                  <a:reflection blurRad="12700" stA="48000" endA="300" endPos="55000" dir="5400000" sy="-90000" algn="bl" rotWithShape="0"/>
                </a:effectLst>
                <a:latin typeface="+mj-ea"/>
              </a:rPr>
              <a:t>（</a:t>
            </a:r>
            <a:r>
              <a:rPr lang="zh-CN" altLang="en-US" sz="3100" dirty="0">
                <a:effectLst>
                  <a:outerShdw blurRad="38100" dist="38100" dir="2700000" algn="tl">
                    <a:srgbClr val="000000">
                      <a:alpha val="43137"/>
                    </a:srgbClr>
                  </a:outerShdw>
                  <a:reflection blurRad="12700" stA="48000" endA="300" endPos="55000" dir="5400000" sy="-90000" algn="bl" rotWithShape="0"/>
                </a:effectLst>
                <a:latin typeface="+mj-ea"/>
              </a:rPr>
              <a:t>由此 双</a:t>
            </a:r>
            <a:r>
              <a:rPr lang="en-US" altLang="zh-CN" sz="3100" b="1" dirty="0">
                <a:effectLst>
                  <a:outerShdw blurRad="38100" dist="38100" dir="2700000" algn="tl">
                    <a:srgbClr val="000000">
                      <a:alpha val="43137"/>
                    </a:srgbClr>
                  </a:outerShdw>
                  <a:reflection blurRad="12700" stA="48000" endA="300" endPos="55000" dir="5400000" sy="-90000" algn="bl" rotWithShape="0"/>
                </a:effectLst>
                <a:latin typeface="+mj-ea"/>
              </a:rPr>
              <a:t>30</a:t>
            </a:r>
            <a:r>
              <a:rPr lang="zh-CN" altLang="en-US" sz="3100" dirty="0" smtClean="0">
                <a:effectLst>
                  <a:outerShdw blurRad="38100" dist="38100" dir="2700000" algn="tl">
                    <a:srgbClr val="000000">
                      <a:alpha val="43137"/>
                    </a:srgbClr>
                  </a:outerShdw>
                  <a:reflection blurRad="12700" stA="48000" endA="300" endPos="55000" dir="5400000" sy="-90000" algn="bl" rotWithShape="0"/>
                </a:effectLst>
                <a:latin typeface="+mj-ea"/>
              </a:rPr>
              <a:t>标准戛然而止）</a:t>
            </a:r>
            <a:endParaRPr lang="zh-CN" altLang="en-US" sz="3100" dirty="0">
              <a:effectLst>
                <a:outerShdw blurRad="38100" dist="38100" dir="2700000" algn="tl">
                  <a:srgbClr val="000000">
                    <a:alpha val="43137"/>
                  </a:srgbClr>
                </a:outerShdw>
                <a:reflection blurRad="12700" stA="48000" endA="300" endPos="55000" dir="5400000" sy="-90000" algn="bl" rotWithShape="0"/>
              </a:effectLst>
              <a:latin typeface="+mj-ea"/>
            </a:endParaRPr>
          </a:p>
        </p:txBody>
      </p:sp>
      <p:pic>
        <p:nvPicPr>
          <p:cNvPr id="6" name="内容占位符 5"/>
          <p:cNvPicPr>
            <a:picLocks noGrp="1" noChangeAspect="1"/>
          </p:cNvPicPr>
          <p:nvPr>
            <p:ph idx="1"/>
          </p:nvPr>
        </p:nvPicPr>
        <p:blipFill>
          <a:blip r:embed="rId2"/>
          <a:stretch>
            <a:fillRect/>
          </a:stretch>
        </p:blipFill>
        <p:spPr>
          <a:xfrm>
            <a:off x="971600" y="1412776"/>
            <a:ext cx="6624736" cy="5256583"/>
          </a:xfrm>
          <a:prstGeom prst="rect">
            <a:avLst/>
          </a:prstGeom>
        </p:spPr>
      </p:pic>
    </p:spTree>
    <p:extLst>
      <p:ext uri="{BB962C8B-B14F-4D97-AF65-F5344CB8AC3E}">
        <p14:creationId xmlns:p14="http://schemas.microsoft.com/office/powerpoint/2010/main" val="1142980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1333" y="145061"/>
            <a:ext cx="9280939" cy="6843428"/>
            <a:chOff x="1" y="567174"/>
            <a:chExt cx="9351520" cy="5400675"/>
          </a:xfrm>
        </p:grpSpPr>
        <p:pic>
          <p:nvPicPr>
            <p:cNvPr id="1026" name="Picture 2"/>
            <p:cNvPicPr>
              <a:picLocks noChangeAspect="1" noChangeArrowheads="1"/>
            </p:cNvPicPr>
            <p:nvPr/>
          </p:nvPicPr>
          <p:blipFill>
            <a:blip r:embed="rId2" cstate="print"/>
            <a:srcRect/>
            <a:stretch>
              <a:fillRect/>
            </a:stretch>
          </p:blipFill>
          <p:spPr bwMode="auto">
            <a:xfrm>
              <a:off x="1" y="567174"/>
              <a:ext cx="9144000" cy="5400675"/>
            </a:xfrm>
            <a:prstGeom prst="rect">
              <a:avLst/>
            </a:prstGeom>
            <a:noFill/>
            <a:ln w="9525">
              <a:noFill/>
              <a:miter lim="800000"/>
              <a:headEnd/>
              <a:tailEnd/>
            </a:ln>
            <a:effectLst/>
          </p:spPr>
        </p:pic>
        <p:sp>
          <p:nvSpPr>
            <p:cNvPr id="2" name="TextBox 1"/>
            <p:cNvSpPr txBox="1"/>
            <p:nvPr/>
          </p:nvSpPr>
          <p:spPr>
            <a:xfrm>
              <a:off x="7059" y="567174"/>
              <a:ext cx="9344462" cy="510069"/>
            </a:xfrm>
            <a:prstGeom prst="rect">
              <a:avLst/>
            </a:prstGeom>
            <a:noFill/>
          </p:spPr>
          <p:txBody>
            <a:bodyPr wrap="square" rtlCol="0">
              <a:spAutoFit/>
            </a:bodyPr>
            <a:lstStyle/>
            <a:p>
              <a:r>
                <a:rPr lang="zh-CN" altLang="en-US" sz="3600" dirty="0" smtClean="0">
                  <a:latin typeface="华文琥珀" panose="02010800040101010101" pitchFamily="2" charset="-122"/>
                  <a:ea typeface="华文琥珀" panose="02010800040101010101" pitchFamily="2" charset="-122"/>
                </a:rPr>
                <a:t>  寥寥几句提标公告    </a:t>
              </a:r>
              <a:r>
                <a:rPr lang="zh-CN" altLang="en-US" sz="3600" dirty="0">
                  <a:latin typeface="华文琥珀" panose="02010800040101010101" pitchFamily="2" charset="-122"/>
                  <a:ea typeface="华文琥珀" panose="02010800040101010101" pitchFamily="2" charset="-122"/>
                </a:rPr>
                <a:t>引</a:t>
              </a:r>
              <a:r>
                <a:rPr lang="zh-CN" altLang="en-US" sz="3600" dirty="0" smtClean="0">
                  <a:latin typeface="华文琥珀" panose="02010800040101010101" pitchFamily="2" charset="-122"/>
                  <a:ea typeface="华文琥珀" panose="02010800040101010101" pitchFamily="2" charset="-122"/>
                </a:rPr>
                <a:t>多少英雄竞</a:t>
              </a:r>
              <a:r>
                <a:rPr lang="zh-CN" altLang="en-US" sz="3600" dirty="0">
                  <a:latin typeface="华文琥珀" panose="02010800040101010101" pitchFamily="2" charset="-122"/>
                  <a:ea typeface="华文琥珀" panose="02010800040101010101" pitchFamily="2" charset="-122"/>
                </a:rPr>
                <a:t>折腰？</a:t>
              </a:r>
              <a:endParaRPr lang="en-US" altLang="zh-CN" sz="3600" dirty="0" smtClean="0">
                <a:latin typeface="华文新魏" panose="02010800040101010101" pitchFamily="2" charset="-122"/>
                <a:ea typeface="华文新魏" panose="02010800040101010101" pitchFamily="2" charset="-122"/>
              </a:endParaRPr>
            </a:p>
          </p:txBody>
        </p:sp>
      </p:grpSp>
      <p:pic>
        <p:nvPicPr>
          <p:cNvPr id="6" name="内容占位符 3"/>
          <p:cNvPicPr>
            <a:picLocks noChangeAspect="1"/>
          </p:cNvPicPr>
          <p:nvPr/>
        </p:nvPicPr>
        <p:blipFill>
          <a:blip r:embed="rId3"/>
          <a:stretch>
            <a:fillRect/>
          </a:stretch>
        </p:blipFill>
        <p:spPr>
          <a:xfrm>
            <a:off x="108339" y="791391"/>
            <a:ext cx="9058110" cy="3168352"/>
          </a:xfrm>
          <a:prstGeom prst="rect">
            <a:avLst/>
          </a:prstGeom>
        </p:spPr>
      </p:pic>
      <p:pic>
        <p:nvPicPr>
          <p:cNvPr id="7" name="图片 6"/>
          <p:cNvPicPr>
            <a:picLocks noChangeAspect="1"/>
          </p:cNvPicPr>
          <p:nvPr/>
        </p:nvPicPr>
        <p:blipFill>
          <a:blip r:embed="rId4"/>
          <a:stretch>
            <a:fillRect/>
          </a:stretch>
        </p:blipFill>
        <p:spPr>
          <a:xfrm>
            <a:off x="70415" y="4077073"/>
            <a:ext cx="9136819" cy="2780928"/>
          </a:xfrm>
          <a:prstGeom prst="rect">
            <a:avLst/>
          </a:prstGeom>
        </p:spPr>
      </p:pic>
    </p:spTree>
    <p:extLst>
      <p:ext uri="{BB962C8B-B14F-4D97-AF65-F5344CB8AC3E}">
        <p14:creationId xmlns:p14="http://schemas.microsoft.com/office/powerpoint/2010/main" val="13581158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4572"/>
            <a:ext cx="9468544" cy="8569257"/>
            <a:chOff x="1" y="567174"/>
            <a:chExt cx="9540552" cy="6762660"/>
          </a:xfrm>
        </p:grpSpPr>
        <p:pic>
          <p:nvPicPr>
            <p:cNvPr id="1026" name="Picture 2"/>
            <p:cNvPicPr>
              <a:picLocks noChangeAspect="1" noChangeArrowheads="1"/>
            </p:cNvPicPr>
            <p:nvPr/>
          </p:nvPicPr>
          <p:blipFill>
            <a:blip r:embed="rId2" cstate="print"/>
            <a:srcRect/>
            <a:stretch>
              <a:fillRect/>
            </a:stretch>
          </p:blipFill>
          <p:spPr bwMode="auto">
            <a:xfrm>
              <a:off x="1" y="567174"/>
              <a:ext cx="9144000" cy="5400675"/>
            </a:xfrm>
            <a:prstGeom prst="rect">
              <a:avLst/>
            </a:prstGeom>
            <a:noFill/>
            <a:ln w="9525">
              <a:noFill/>
              <a:miter lim="800000"/>
              <a:headEnd/>
              <a:tailEnd/>
            </a:ln>
            <a:effectLst/>
          </p:spPr>
        </p:pic>
        <p:sp>
          <p:nvSpPr>
            <p:cNvPr id="2" name="TextBox 1"/>
            <p:cNvSpPr txBox="1"/>
            <p:nvPr/>
          </p:nvSpPr>
          <p:spPr>
            <a:xfrm>
              <a:off x="196091" y="674643"/>
              <a:ext cx="9344462" cy="6655191"/>
            </a:xfrm>
            <a:prstGeom prst="rect">
              <a:avLst/>
            </a:prstGeom>
            <a:noFill/>
          </p:spPr>
          <p:txBody>
            <a:bodyPr wrap="square" rtlCol="0">
              <a:spAutoFit/>
            </a:bodyPr>
            <a:lstStyle/>
            <a:p>
              <a:r>
                <a:rPr lang="zh-CN" altLang="en-US" sz="4800" dirty="0" smtClean="0">
                  <a:latin typeface="+mj-ea"/>
                  <a:ea typeface="+mj-ea"/>
                </a:rPr>
                <a:t>环保严要求 科技大投入</a:t>
              </a:r>
              <a:endParaRPr lang="en-US" altLang="zh-CN" sz="4800" dirty="0" smtClean="0">
                <a:latin typeface="+mj-ea"/>
                <a:ea typeface="+mj-ea"/>
              </a:endParaRPr>
            </a:p>
            <a:p>
              <a:r>
                <a:rPr lang="zh-CN" altLang="en-US" sz="3600" dirty="0" smtClean="0">
                  <a:latin typeface="黑体" panose="02010609060101010101" pitchFamily="49" charset="-122"/>
                  <a:ea typeface="黑体" panose="02010609060101010101" pitchFamily="49" charset="-122"/>
                </a:rPr>
                <a:t>“水体</a:t>
              </a:r>
              <a:r>
                <a:rPr lang="zh-CN" altLang="en-US" sz="3600" dirty="0">
                  <a:latin typeface="黑体" panose="02010609060101010101" pitchFamily="49" charset="-122"/>
                  <a:ea typeface="黑体" panose="02010609060101010101" pitchFamily="49" charset="-122"/>
                </a:rPr>
                <a:t>污染控制与治理科技重大</a:t>
              </a:r>
              <a:r>
                <a:rPr lang="zh-CN" altLang="en-US" sz="3600" dirty="0" smtClean="0">
                  <a:latin typeface="黑体" panose="02010609060101010101" pitchFamily="49" charset="-122"/>
                  <a:ea typeface="黑体" panose="02010609060101010101" pitchFamily="49" charset="-122"/>
                </a:rPr>
                <a:t>专项”</a:t>
              </a:r>
              <a:endParaRPr lang="en-US" altLang="zh-CN" sz="3600" dirty="0">
                <a:latin typeface="黑体" panose="02010609060101010101" pitchFamily="49" charset="-122"/>
                <a:ea typeface="黑体" panose="02010609060101010101" pitchFamily="49" charset="-122"/>
              </a:endParaRPr>
            </a:p>
            <a:p>
              <a:endParaRPr lang="en-US" altLang="zh-CN" sz="105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其中，由住建部牵头组织实施</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与排水和污水处理密切相关的</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“城市水污染控制”主题：</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“十一五”：课题</a:t>
              </a:r>
              <a:r>
                <a:rPr lang="en-US" altLang="zh-CN" sz="3600" dirty="0" smtClean="0">
                  <a:latin typeface="华文隶书" panose="02010800040101010101" pitchFamily="2" charset="-122"/>
                  <a:ea typeface="华文隶书" panose="02010800040101010101" pitchFamily="2" charset="-122"/>
                </a:rPr>
                <a:t>46 </a:t>
              </a:r>
              <a:r>
                <a:rPr lang="zh-CN" altLang="en-US" sz="3600" dirty="0" smtClean="0">
                  <a:latin typeface="华文隶书" panose="02010800040101010101" pitchFamily="2" charset="-122"/>
                  <a:ea typeface="华文隶书" panose="02010800040101010101" pitchFamily="2" charset="-122"/>
                </a:rPr>
                <a:t>个，经费约</a:t>
              </a:r>
              <a:r>
                <a:rPr lang="en-US" altLang="zh-CN" sz="3600" dirty="0" smtClean="0">
                  <a:latin typeface="华文隶书" panose="02010800040101010101" pitchFamily="2" charset="-122"/>
                  <a:ea typeface="华文隶书" panose="02010800040101010101" pitchFamily="2" charset="-122"/>
                </a:rPr>
                <a:t>6.4 </a:t>
              </a:r>
              <a:r>
                <a:rPr lang="zh-CN" altLang="en-US" sz="3600" dirty="0" smtClean="0">
                  <a:latin typeface="华文隶书" panose="02010800040101010101" pitchFamily="2" charset="-122"/>
                  <a:ea typeface="华文隶书" panose="02010800040101010101" pitchFamily="2" charset="-122"/>
                </a:rPr>
                <a:t>亿元</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“十二五”：课题</a:t>
              </a:r>
              <a:r>
                <a:rPr lang="en-US" altLang="zh-CN" sz="3600" dirty="0" smtClean="0">
                  <a:latin typeface="华文隶书" panose="02010800040101010101" pitchFamily="2" charset="-122"/>
                  <a:ea typeface="华文隶书" panose="02010800040101010101" pitchFamily="2" charset="-122"/>
                </a:rPr>
                <a:t>48 </a:t>
              </a:r>
              <a:r>
                <a:rPr lang="zh-CN" altLang="en-US" sz="3600" dirty="0" smtClean="0">
                  <a:latin typeface="华文隶书" panose="02010800040101010101" pitchFamily="2" charset="-122"/>
                  <a:ea typeface="华文隶书" panose="02010800040101010101" pitchFamily="2" charset="-122"/>
                </a:rPr>
                <a:t>个，经费约</a:t>
              </a:r>
              <a:r>
                <a:rPr lang="en-US" altLang="zh-CN" sz="3600" dirty="0" smtClean="0">
                  <a:latin typeface="华文隶书" panose="02010800040101010101" pitchFamily="2" charset="-122"/>
                  <a:ea typeface="华文隶书" panose="02010800040101010101" pitchFamily="2" charset="-122"/>
                </a:rPr>
                <a:t>9.9 </a:t>
              </a:r>
              <a:r>
                <a:rPr lang="zh-CN" altLang="en-US" sz="3600" dirty="0" smtClean="0">
                  <a:latin typeface="华文隶书" panose="02010800040101010101" pitchFamily="2" charset="-122"/>
                  <a:ea typeface="华文隶书" panose="02010800040101010101" pitchFamily="2" charset="-122"/>
                </a:rPr>
                <a:t>亿元</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“十三五”：课题</a:t>
              </a:r>
              <a:r>
                <a:rPr lang="en-US" altLang="zh-CN" sz="3600" dirty="0" smtClean="0">
                  <a:latin typeface="华文隶书" panose="02010800040101010101" pitchFamily="2" charset="-122"/>
                  <a:ea typeface="华文隶书" panose="02010800040101010101" pitchFamily="2" charset="-122"/>
                </a:rPr>
                <a:t>15 </a:t>
              </a:r>
              <a:r>
                <a:rPr lang="zh-CN" altLang="en-US" sz="3600" dirty="0" smtClean="0">
                  <a:latin typeface="华文隶书" panose="02010800040101010101" pitchFamily="2" charset="-122"/>
                  <a:ea typeface="华文隶书" panose="02010800040101010101" pitchFamily="2" charset="-122"/>
                </a:rPr>
                <a:t>个，经费约</a:t>
              </a:r>
              <a:r>
                <a:rPr lang="en-US" altLang="zh-CN" sz="3600" dirty="0" smtClean="0">
                  <a:latin typeface="华文隶书" panose="02010800040101010101" pitchFamily="2" charset="-122"/>
                  <a:ea typeface="华文隶书" panose="02010800040101010101" pitchFamily="2" charset="-122"/>
                </a:rPr>
                <a:t>3.2 </a:t>
              </a:r>
              <a:r>
                <a:rPr lang="zh-CN" altLang="en-US" sz="3600" dirty="0" smtClean="0">
                  <a:latin typeface="华文隶书" panose="02010800040101010101" pitchFamily="2" charset="-122"/>
                  <a:ea typeface="华文隶书" panose="02010800040101010101" pitchFamily="2" charset="-122"/>
                </a:rPr>
                <a:t>亿元</a:t>
              </a:r>
              <a:endParaRPr lang="en-US" altLang="zh-CN" sz="1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研究课题</a:t>
              </a:r>
              <a:r>
                <a:rPr lang="en-US" altLang="zh-CN" sz="3600" dirty="0" smtClean="0">
                  <a:latin typeface="华文隶书" panose="02010800040101010101" pitchFamily="2" charset="-122"/>
                  <a:ea typeface="华文隶书" panose="02010800040101010101" pitchFamily="2" charset="-122"/>
                </a:rPr>
                <a:t>109 </a:t>
              </a:r>
              <a:r>
                <a:rPr lang="zh-CN" altLang="en-US" sz="3600" dirty="0" smtClean="0">
                  <a:latin typeface="华文隶书" panose="02010800040101010101" pitchFamily="2" charset="-122"/>
                  <a:ea typeface="华文隶书" panose="02010800040101010101" pitchFamily="2" charset="-122"/>
                </a:rPr>
                <a:t>个，国家支持经费达</a:t>
              </a:r>
              <a:r>
                <a:rPr lang="en-US" altLang="zh-CN" sz="3600" dirty="0" smtClean="0">
                  <a:latin typeface="华文隶书" panose="02010800040101010101" pitchFamily="2" charset="-122"/>
                  <a:ea typeface="华文隶书" panose="02010800040101010101" pitchFamily="2" charset="-122"/>
                </a:rPr>
                <a:t>19.5 </a:t>
              </a:r>
              <a:r>
                <a:rPr lang="zh-CN" altLang="en-US" sz="3600" dirty="0" smtClean="0">
                  <a:latin typeface="华文隶书" panose="02010800040101010101" pitchFamily="2" charset="-122"/>
                  <a:ea typeface="华文隶书" panose="02010800040101010101" pitchFamily="2" charset="-122"/>
                </a:rPr>
                <a:t>亿元</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产出一批重要成果，培养大批技术人才</a:t>
              </a:r>
              <a:endParaRPr lang="en-US" altLang="zh-CN" sz="3600" dirty="0" smtClean="0">
                <a:latin typeface="华文隶书" panose="02010800040101010101" pitchFamily="2" charset="-122"/>
                <a:ea typeface="华文隶书" panose="02010800040101010101" pitchFamily="2" charset="-122"/>
              </a:endParaRPr>
            </a:p>
            <a:p>
              <a:r>
                <a:rPr lang="zh-CN" altLang="en-US" sz="3600" dirty="0" smtClean="0">
                  <a:latin typeface="华文隶书" panose="02010800040101010101" pitchFamily="2" charset="-122"/>
                  <a:ea typeface="华文隶书" panose="02010800040101010101" pitchFamily="2" charset="-122"/>
                </a:rPr>
                <a:t>为行业的发展进步提供重要的科技支撑</a:t>
              </a:r>
              <a:endParaRPr lang="en-US" altLang="zh-CN" sz="3600" dirty="0" smtClean="0">
                <a:latin typeface="华文隶书" panose="02010800040101010101" pitchFamily="2" charset="-122"/>
                <a:ea typeface="华文隶书" panose="02010800040101010101" pitchFamily="2" charset="-122"/>
              </a:endParaRPr>
            </a:p>
            <a:p>
              <a:endParaRPr lang="zh-CN" altLang="en-US" sz="3600" dirty="0">
                <a:latin typeface="华文隶书" panose="02010800040101010101" pitchFamily="2" charset="-122"/>
                <a:ea typeface="华文隶书" panose="02010800040101010101" pitchFamily="2" charset="-122"/>
              </a:endParaRPr>
            </a:p>
            <a:p>
              <a:endParaRPr lang="en-US" altLang="zh-CN" sz="3600" dirty="0" smtClean="0">
                <a:latin typeface="华文隶书" panose="02010800040101010101" pitchFamily="2" charset="-122"/>
                <a:ea typeface="华文隶书" panose="02010800040101010101" pitchFamily="2" charset="-122"/>
              </a:endParaRPr>
            </a:p>
            <a:p>
              <a:endParaRPr lang="en-US" altLang="zh-CN" sz="36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4030413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4572"/>
            <a:ext cx="9468544" cy="6843428"/>
            <a:chOff x="1" y="567174"/>
            <a:chExt cx="9540552" cy="5400675"/>
          </a:xfrm>
        </p:grpSpPr>
        <p:pic>
          <p:nvPicPr>
            <p:cNvPr id="1026" name="Picture 2"/>
            <p:cNvPicPr>
              <a:picLocks noChangeAspect="1" noChangeArrowheads="1"/>
            </p:cNvPicPr>
            <p:nvPr/>
          </p:nvPicPr>
          <p:blipFill>
            <a:blip r:embed="rId2" cstate="print"/>
            <a:srcRect/>
            <a:stretch>
              <a:fillRect/>
            </a:stretch>
          </p:blipFill>
          <p:spPr bwMode="auto">
            <a:xfrm>
              <a:off x="1" y="567174"/>
              <a:ext cx="9144000" cy="5400675"/>
            </a:xfrm>
            <a:prstGeom prst="rect">
              <a:avLst/>
            </a:prstGeom>
            <a:noFill/>
            <a:ln w="9525">
              <a:noFill/>
              <a:miter lim="800000"/>
              <a:headEnd/>
              <a:tailEnd/>
            </a:ln>
            <a:effectLst/>
          </p:spPr>
        </p:pic>
        <p:sp>
          <p:nvSpPr>
            <p:cNvPr id="2" name="TextBox 1"/>
            <p:cNvSpPr txBox="1"/>
            <p:nvPr/>
          </p:nvSpPr>
          <p:spPr>
            <a:xfrm>
              <a:off x="196091" y="674643"/>
              <a:ext cx="9344462" cy="1311606"/>
            </a:xfrm>
            <a:prstGeom prst="rect">
              <a:avLst/>
            </a:prstGeom>
            <a:noFill/>
          </p:spPr>
          <p:txBody>
            <a:bodyPr wrap="square" rtlCol="0">
              <a:spAutoFit/>
            </a:bodyPr>
            <a:lstStyle/>
            <a:p>
              <a:r>
                <a:rPr lang="en-US" altLang="zh-CN" sz="4800" dirty="0">
                  <a:latin typeface="华文隶书" pitchFamily="2" charset="-122"/>
                  <a:ea typeface="华文隶书" pitchFamily="2" charset="-122"/>
                </a:rPr>
                <a:t>4</a:t>
              </a:r>
              <a:r>
                <a:rPr lang="zh-CN" altLang="en-US" sz="4800" dirty="0" smtClean="0">
                  <a:latin typeface="华文隶书" pitchFamily="2" charset="-122"/>
                  <a:ea typeface="华文隶书" pitchFamily="2" charset="-122"/>
                </a:rPr>
                <a:t>、</a:t>
              </a:r>
              <a:r>
                <a:rPr lang="zh-CN" altLang="en-US" sz="5400" dirty="0" smtClean="0">
                  <a:latin typeface="华文隶书" pitchFamily="2" charset="-122"/>
                  <a:ea typeface="华文隶书" pitchFamily="2" charset="-122"/>
                </a:rPr>
                <a:t>环保</a:t>
              </a:r>
              <a:r>
                <a:rPr lang="zh-CN" altLang="en-US" sz="5400" dirty="0">
                  <a:latin typeface="华文隶书" pitchFamily="2" charset="-122"/>
                  <a:ea typeface="华文隶书" pitchFamily="2" charset="-122"/>
                </a:rPr>
                <a:t>督查</a:t>
              </a:r>
              <a:endParaRPr lang="en-US" altLang="zh-CN" sz="5400" dirty="0" smtClean="0">
                <a:latin typeface="华文隶书" pitchFamily="2" charset="-122"/>
                <a:ea typeface="华文隶书" pitchFamily="2" charset="-122"/>
              </a:endParaRPr>
            </a:p>
            <a:p>
              <a:r>
                <a:rPr lang="zh-CN" altLang="en-US" sz="4800" dirty="0" smtClean="0">
                  <a:latin typeface="华文新魏" panose="02010800040101010101" pitchFamily="2" charset="-122"/>
                  <a:ea typeface="华文新魏" panose="02010800040101010101" pitchFamily="2" charset="-122"/>
                </a:rPr>
                <a:t>助力排水行业补齐</a:t>
              </a:r>
              <a:r>
                <a:rPr lang="zh-CN" altLang="en-US" sz="4800" dirty="0">
                  <a:latin typeface="华文新魏" panose="02010800040101010101" pitchFamily="2" charset="-122"/>
                  <a:ea typeface="华文新魏" panose="02010800040101010101" pitchFamily="2" charset="-122"/>
                </a:rPr>
                <a:t>短板</a:t>
              </a:r>
              <a:endParaRPr lang="en-US" altLang="zh-CN" sz="4800" dirty="0" smtClean="0">
                <a:latin typeface="华文新魏" panose="02010800040101010101" pitchFamily="2" charset="-122"/>
                <a:ea typeface="华文新魏" panose="02010800040101010101" pitchFamily="2" charset="-122"/>
              </a:endParaRPr>
            </a:p>
          </p:txBody>
        </p:sp>
      </p:grpSp>
      <p:sp>
        <p:nvSpPr>
          <p:cNvPr id="3" name="矩形 2"/>
          <p:cNvSpPr/>
          <p:nvPr/>
        </p:nvSpPr>
        <p:spPr>
          <a:xfrm>
            <a:off x="-108520" y="1933080"/>
            <a:ext cx="9376256" cy="5581015"/>
          </a:xfrm>
          <a:prstGeom prst="rect">
            <a:avLst/>
          </a:prstGeom>
        </p:spPr>
        <p:txBody>
          <a:bodyPr wrap="square">
            <a:spAutoFit/>
          </a:bodyPr>
          <a:lstStyle/>
          <a:p>
            <a:pPr indent="304800">
              <a:spcAft>
                <a:spcPts val="0"/>
              </a:spcAft>
            </a:pPr>
            <a:r>
              <a:rPr lang="zh-CN" altLang="en-US" sz="4000" b="1" kern="0" dirty="0" smtClean="0">
                <a:solidFill>
                  <a:srgbClr val="000000"/>
                </a:solidFill>
                <a:latin typeface="华文隶书" panose="02010800040101010101" pitchFamily="2" charset="-122"/>
                <a:ea typeface="华文隶书" panose="02010800040101010101" pitchFamily="2" charset="-122"/>
              </a:rPr>
              <a:t>比如，黑臭水体整治形成的共识：</a:t>
            </a:r>
            <a:endParaRPr lang="en-US" altLang="zh-CN" sz="4000" b="1" kern="0" dirty="0" smtClean="0">
              <a:solidFill>
                <a:srgbClr val="000000"/>
              </a:solidFill>
              <a:latin typeface="华文隶书" panose="02010800040101010101" pitchFamily="2" charset="-122"/>
              <a:ea typeface="华文隶书" panose="02010800040101010101" pitchFamily="2" charset="-122"/>
            </a:endParaRPr>
          </a:p>
          <a:p>
            <a:pPr indent="304800">
              <a:lnSpc>
                <a:spcPts val="4700"/>
              </a:lnSpc>
              <a:spcAft>
                <a:spcPts val="0"/>
              </a:spcAft>
            </a:pPr>
            <a:r>
              <a:rPr lang="zh-CN" altLang="en-US" sz="3600" b="1" kern="0" dirty="0" smtClean="0">
                <a:solidFill>
                  <a:srgbClr val="000000"/>
                </a:solidFill>
                <a:latin typeface="华文仿宋" panose="02010600040101010101" pitchFamily="2" charset="-122"/>
                <a:ea typeface="华文仿宋" panose="02010600040101010101" pitchFamily="2" charset="-122"/>
              </a:rPr>
              <a:t>问题在水里，根源在岸上，核心在管网</a:t>
            </a:r>
            <a:endParaRPr lang="en-US" altLang="zh-CN" sz="3600" b="1" kern="0" dirty="0" smtClean="0">
              <a:solidFill>
                <a:srgbClr val="000000"/>
              </a:solidFill>
              <a:latin typeface="华文仿宋" panose="02010600040101010101" pitchFamily="2" charset="-122"/>
              <a:ea typeface="华文仿宋" panose="02010600040101010101" pitchFamily="2" charset="-122"/>
            </a:endParaRPr>
          </a:p>
          <a:p>
            <a:pPr indent="304800">
              <a:lnSpc>
                <a:spcPts val="4700"/>
              </a:lnSpc>
              <a:spcAft>
                <a:spcPts val="0"/>
              </a:spcAft>
            </a:pPr>
            <a:r>
              <a:rPr lang="zh-CN" altLang="en-US" sz="3600" b="1" kern="0" dirty="0" smtClean="0">
                <a:solidFill>
                  <a:srgbClr val="000000"/>
                </a:solidFill>
                <a:latin typeface="华文仿宋" panose="02010600040101010101" pitchFamily="2" charset="-122"/>
                <a:ea typeface="华文仿宋" panose="02010600040101010101" pitchFamily="2" charset="-122"/>
              </a:rPr>
              <a:t>隐性的问题显性化，领导群众高度关注</a:t>
            </a:r>
            <a:endParaRPr lang="en-US" altLang="zh-CN" sz="3600" b="1" kern="0" dirty="0" smtClean="0">
              <a:solidFill>
                <a:srgbClr val="000000"/>
              </a:solidFill>
              <a:latin typeface="华文仿宋" panose="02010600040101010101" pitchFamily="2" charset="-122"/>
              <a:ea typeface="华文仿宋" panose="02010600040101010101" pitchFamily="2" charset="-122"/>
            </a:endParaRPr>
          </a:p>
          <a:p>
            <a:pPr indent="304800">
              <a:lnSpc>
                <a:spcPts val="4700"/>
              </a:lnSpc>
              <a:spcAft>
                <a:spcPts val="0"/>
              </a:spcAft>
            </a:pPr>
            <a:r>
              <a:rPr lang="zh-CN" altLang="en-US" sz="3600" b="1" kern="0" dirty="0" smtClean="0">
                <a:solidFill>
                  <a:srgbClr val="000000"/>
                </a:solidFill>
                <a:latin typeface="华文仿宋" panose="02010600040101010101" pitchFamily="2" charset="-122"/>
                <a:ea typeface="华文仿宋" panose="02010600040101010101" pitchFamily="2" charset="-122"/>
              </a:rPr>
              <a:t>排水“地下工作者”终于站到舞台中央</a:t>
            </a:r>
            <a:endParaRPr lang="en-US" altLang="zh-CN" sz="3600" b="1" kern="0" dirty="0" smtClean="0">
              <a:solidFill>
                <a:srgbClr val="000000"/>
              </a:solidFill>
              <a:latin typeface="华文仿宋" panose="02010600040101010101" pitchFamily="2" charset="-122"/>
              <a:ea typeface="华文仿宋" panose="02010600040101010101" pitchFamily="2" charset="-122"/>
            </a:endParaRPr>
          </a:p>
          <a:p>
            <a:pPr indent="304800">
              <a:lnSpc>
                <a:spcPts val="4700"/>
              </a:lnSpc>
              <a:spcAft>
                <a:spcPts val="0"/>
              </a:spcAft>
            </a:pPr>
            <a:r>
              <a:rPr lang="zh-CN" altLang="en-US" sz="3600" b="1" kern="0" smtClean="0">
                <a:solidFill>
                  <a:srgbClr val="000000"/>
                </a:solidFill>
                <a:latin typeface="华文仿宋" panose="02010600040101010101" pitchFamily="2" charset="-122"/>
                <a:ea typeface="华文仿宋" panose="02010600040101010101" pitchFamily="2" charset="-122"/>
              </a:rPr>
              <a:t>强化管网或成</a:t>
            </a:r>
            <a:r>
              <a:rPr lang="zh-CN" altLang="en-US" sz="3600" b="1" kern="0" dirty="0" smtClean="0">
                <a:solidFill>
                  <a:srgbClr val="000000"/>
                </a:solidFill>
                <a:latin typeface="华文仿宋" panose="02010600040101010101" pitchFamily="2" charset="-122"/>
                <a:ea typeface="华文仿宋" panose="02010600040101010101" pitchFamily="2" charset="-122"/>
              </a:rPr>
              <a:t>中央资金“补短板”重点？</a:t>
            </a:r>
            <a:endParaRPr lang="en-US" altLang="zh-CN" sz="3600" b="1" kern="0" dirty="0">
              <a:solidFill>
                <a:srgbClr val="000000"/>
              </a:solidFill>
              <a:latin typeface="华文行楷" panose="02010800040101010101" pitchFamily="2" charset="-122"/>
              <a:ea typeface="华文行楷" panose="02010800040101010101" pitchFamily="2" charset="-122"/>
            </a:endParaRPr>
          </a:p>
          <a:p>
            <a:pPr indent="304800">
              <a:spcAft>
                <a:spcPts val="0"/>
              </a:spcAft>
            </a:pPr>
            <a:r>
              <a:rPr lang="zh-CN" altLang="en-US" sz="4000" b="1" kern="0" dirty="0">
                <a:solidFill>
                  <a:srgbClr val="FF0000"/>
                </a:solidFill>
                <a:latin typeface="华文隶书" panose="02010800040101010101" pitchFamily="2" charset="-122"/>
                <a:ea typeface="华文隶书" panose="02010800040101010101" pitchFamily="2" charset="-122"/>
              </a:rPr>
              <a:t>坏事变好事  </a:t>
            </a:r>
            <a:r>
              <a:rPr lang="zh-CN" altLang="en-US" sz="4000" b="1" kern="0" dirty="0" smtClean="0">
                <a:solidFill>
                  <a:srgbClr val="FF0000"/>
                </a:solidFill>
                <a:latin typeface="华文隶书" panose="02010800040101010101" pitchFamily="2" charset="-122"/>
                <a:ea typeface="华文隶书" panose="02010800040101010101" pitchFamily="2" charset="-122"/>
              </a:rPr>
              <a:t>  压力变动力</a:t>
            </a:r>
            <a:endParaRPr lang="en-US" altLang="zh-CN" sz="4000" b="1" kern="0" dirty="0" smtClean="0">
              <a:solidFill>
                <a:srgbClr val="FF0000"/>
              </a:solidFill>
              <a:latin typeface="华文隶书" panose="02010800040101010101" pitchFamily="2" charset="-122"/>
              <a:ea typeface="华文隶书" panose="02010800040101010101" pitchFamily="2" charset="-122"/>
            </a:endParaRPr>
          </a:p>
          <a:p>
            <a:pPr indent="304800">
              <a:spcAft>
                <a:spcPts val="0"/>
              </a:spcAft>
            </a:pPr>
            <a:r>
              <a:rPr lang="zh-CN" altLang="en-US" sz="4000" b="1" kern="0" dirty="0" smtClean="0">
                <a:solidFill>
                  <a:srgbClr val="FF0000"/>
                </a:solidFill>
                <a:latin typeface="华文隶书" panose="02010800040101010101" pitchFamily="2" charset="-122"/>
                <a:ea typeface="华文隶书" panose="02010800040101010101" pitchFamily="2" charset="-122"/>
              </a:rPr>
              <a:t>配角变主角    挑战</a:t>
            </a:r>
            <a:r>
              <a:rPr lang="zh-CN" altLang="en-US" sz="4000" b="1" kern="0" dirty="0">
                <a:solidFill>
                  <a:srgbClr val="FF0000"/>
                </a:solidFill>
                <a:latin typeface="华文隶书" panose="02010800040101010101" pitchFamily="2" charset="-122"/>
                <a:ea typeface="华文隶书" panose="02010800040101010101" pitchFamily="2" charset="-122"/>
              </a:rPr>
              <a:t>变机遇</a:t>
            </a:r>
            <a:endParaRPr lang="en-US" altLang="zh-CN" sz="4000" b="1" kern="0" dirty="0">
              <a:solidFill>
                <a:srgbClr val="FF0000"/>
              </a:solidFill>
              <a:latin typeface="华文隶书" panose="02010800040101010101" pitchFamily="2" charset="-122"/>
              <a:ea typeface="华文隶书" panose="02010800040101010101" pitchFamily="2" charset="-122"/>
            </a:endParaRPr>
          </a:p>
          <a:p>
            <a:pPr indent="304800">
              <a:spcAft>
                <a:spcPts val="0"/>
              </a:spcAft>
            </a:pPr>
            <a:r>
              <a:rPr lang="zh-CN" altLang="en-US" sz="4000" b="1" kern="0" dirty="0">
                <a:solidFill>
                  <a:srgbClr val="FF0000"/>
                </a:solidFill>
                <a:latin typeface="华文隶书" panose="02010800040101010101" pitchFamily="2" charset="-122"/>
                <a:ea typeface="华文隶书" panose="02010800040101010101" pitchFamily="2" charset="-122"/>
              </a:rPr>
              <a:t>厂</a:t>
            </a:r>
            <a:r>
              <a:rPr lang="zh-CN" altLang="en-US" sz="4000" b="1" kern="0" dirty="0" smtClean="0">
                <a:solidFill>
                  <a:srgbClr val="FF0000"/>
                </a:solidFill>
                <a:latin typeface="华文隶书" panose="02010800040101010101" pitchFamily="2" charset="-122"/>
                <a:ea typeface="华文隶书" panose="02010800040101010101" pitchFamily="2" charset="-122"/>
              </a:rPr>
              <a:t>网河一体    发力要借力</a:t>
            </a:r>
            <a:endParaRPr lang="en-US" altLang="zh-CN" sz="4000" b="1" kern="0" dirty="0">
              <a:solidFill>
                <a:srgbClr val="FF0000"/>
              </a:solidFill>
              <a:latin typeface="华文隶书" panose="02010800040101010101" pitchFamily="2" charset="-122"/>
              <a:ea typeface="华文隶书" panose="02010800040101010101" pitchFamily="2" charset="-122"/>
            </a:endParaRPr>
          </a:p>
          <a:p>
            <a:pPr indent="304800">
              <a:spcAft>
                <a:spcPts val="0"/>
              </a:spcAft>
            </a:pPr>
            <a:endParaRPr lang="en-US" altLang="zh-CN" sz="4000" b="1" kern="0" dirty="0" smtClean="0">
              <a:solidFill>
                <a:srgbClr val="00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6299957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188640"/>
            <a:ext cx="9435484" cy="6408712"/>
            <a:chOff x="0" y="24974"/>
            <a:chExt cx="9435484" cy="5840304"/>
          </a:xfrm>
        </p:grpSpPr>
        <p:pic>
          <p:nvPicPr>
            <p:cNvPr id="4" name="图片 3" descr="4-1.jpg"/>
            <p:cNvPicPr>
              <a:picLocks noChangeAspect="1"/>
            </p:cNvPicPr>
            <p:nvPr/>
          </p:nvPicPr>
          <p:blipFill>
            <a:blip r:embed="rId2" cstate="print"/>
            <a:stretch>
              <a:fillRect/>
            </a:stretch>
          </p:blipFill>
          <p:spPr>
            <a:xfrm>
              <a:off x="0" y="4290365"/>
              <a:ext cx="9144000" cy="1574913"/>
            </a:xfrm>
            <a:prstGeom prst="rect">
              <a:avLst/>
            </a:prstGeom>
          </p:spPr>
        </p:pic>
        <p:sp>
          <p:nvSpPr>
            <p:cNvPr id="2" name="TextBox 1"/>
            <p:cNvSpPr txBox="1"/>
            <p:nvPr/>
          </p:nvSpPr>
          <p:spPr>
            <a:xfrm>
              <a:off x="0" y="1009295"/>
              <a:ext cx="9435484" cy="4123040"/>
            </a:xfrm>
            <a:prstGeom prst="rect">
              <a:avLst/>
            </a:prstGeom>
            <a:noFill/>
          </p:spPr>
          <p:txBody>
            <a:bodyPr wrap="square" rtlCol="0">
              <a:spAutoFit/>
            </a:bodyPr>
            <a:lstStyle/>
            <a:p>
              <a:pPr marL="571500" indent="-571500">
                <a:buFont typeface="Arial" panose="020B0604020202020204" pitchFamily="34" charset="0"/>
                <a:buChar char="•"/>
              </a:pPr>
              <a:r>
                <a:rPr lang="zh-CN" altLang="en-US" sz="3600" b="1" dirty="0" smtClean="0">
                  <a:latin typeface="华文新魏" panose="02010800040101010101" pitchFamily="2" charset="-122"/>
                  <a:ea typeface="华文新魏" panose="02010800040101010101" pitchFamily="2" charset="-122"/>
                </a:rPr>
                <a:t>批人的人不干，干活的人挨批；</a:t>
              </a:r>
              <a:endParaRPr lang="en-US" altLang="zh-CN" sz="3600" b="1" dirty="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endParaRPr lang="en-US" altLang="zh-CN" sz="800" b="1" dirty="0" smtClean="0">
                <a:latin typeface="华文隶书" pitchFamily="2" charset="-122"/>
                <a:ea typeface="华文隶书" pitchFamily="2" charset="-122"/>
              </a:endParaRPr>
            </a:p>
            <a:p>
              <a:pPr marL="571500" indent="-571500">
                <a:buFont typeface="Arial" panose="020B0604020202020204" pitchFamily="34" charset="0"/>
                <a:buChar char="•"/>
              </a:pPr>
              <a:r>
                <a:rPr lang="zh-CN" altLang="en-US" sz="3600" b="1" dirty="0">
                  <a:latin typeface="华文新魏" panose="02010800040101010101" pitchFamily="2" charset="-122"/>
                  <a:ea typeface="华文新魏" panose="02010800040101010101" pitchFamily="2" charset="-122"/>
                </a:rPr>
                <a:t>指手画脚</a:t>
              </a:r>
              <a:r>
                <a:rPr lang="zh-CN" altLang="en-US" sz="3600" b="1" dirty="0" smtClean="0">
                  <a:latin typeface="华文新魏" panose="02010800040101010101" pitchFamily="2" charset="-122"/>
                  <a:ea typeface="华文新魏" panose="02010800040101010101" pitchFamily="2" charset="-122"/>
                </a:rPr>
                <a:t>容易，干出成效不易；</a:t>
              </a:r>
              <a:endParaRPr lang="en-US" altLang="zh-CN" sz="3600" b="1" dirty="0" smtClean="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endParaRPr lang="en-US" altLang="zh-CN" sz="800" b="1" dirty="0" smtClean="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r>
                <a:rPr lang="zh-CN" altLang="en-US" sz="3600" b="1" dirty="0" smtClean="0">
                  <a:latin typeface="华文新魏" panose="02010800040101010101" pitchFamily="2" charset="-122"/>
                  <a:ea typeface="华文新魏" panose="02010800040101010101" pitchFamily="2" charset="-122"/>
                </a:rPr>
                <a:t>问责不厘权责，处理无处讲理；</a:t>
              </a:r>
              <a:endParaRPr lang="en-US" altLang="zh-CN" sz="3600" b="1" dirty="0" smtClean="0">
                <a:latin typeface="华文新魏" panose="02010800040101010101" pitchFamily="2" charset="-122"/>
                <a:ea typeface="华文新魏" panose="02010800040101010101" pitchFamily="2" charset="-122"/>
              </a:endParaRPr>
            </a:p>
            <a:p>
              <a:endParaRPr lang="en-US" altLang="zh-CN" sz="800" b="1" dirty="0" smtClean="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r>
                <a:rPr lang="zh-CN" altLang="en-US" sz="3600" b="1" dirty="0" smtClean="0">
                  <a:latin typeface="华文新魏" panose="02010800040101010101" pitchFamily="2" charset="-122"/>
                  <a:ea typeface="华文新魏" panose="02010800040101010101" pitchFamily="2" charset="-122"/>
                </a:rPr>
                <a:t>久久为功讲讲，一蹴而就幻想。</a:t>
              </a:r>
              <a:endParaRPr lang="en-US" altLang="zh-CN" sz="3600" b="1" dirty="0" smtClean="0">
                <a:latin typeface="华文新魏" panose="02010800040101010101" pitchFamily="2" charset="-122"/>
                <a:ea typeface="华文新魏" panose="02010800040101010101" pitchFamily="2" charset="-122"/>
              </a:endParaRPr>
            </a:p>
            <a:p>
              <a:endParaRPr lang="en-US" altLang="zh-CN" sz="1200" b="1" dirty="0">
                <a:latin typeface="华文新魏" panose="02010800040101010101" pitchFamily="2" charset="-122"/>
                <a:ea typeface="华文新魏" panose="02010800040101010101" pitchFamily="2" charset="-122"/>
              </a:endParaRPr>
            </a:p>
            <a:p>
              <a:r>
                <a:rPr lang="zh-CN" altLang="en-US" sz="3600" b="1">
                  <a:solidFill>
                    <a:srgbClr val="FF0000"/>
                  </a:solidFill>
                  <a:latin typeface="华文新魏" panose="02010800040101010101" pitchFamily="2" charset="-122"/>
                  <a:ea typeface="华文新魏" panose="02010800040101010101" pitchFamily="2" charset="-122"/>
                </a:rPr>
                <a:t>我们</a:t>
              </a:r>
              <a:r>
                <a:rPr lang="zh-CN" altLang="en-US" sz="3600" b="1" smtClean="0">
                  <a:solidFill>
                    <a:srgbClr val="FF0000"/>
                  </a:solidFill>
                  <a:latin typeface="华文新魏" panose="02010800040101010101" pitchFamily="2" charset="-122"/>
                  <a:ea typeface="华文新魏" panose="02010800040101010101" pitchFamily="2" charset="-122"/>
                </a:rPr>
                <a:t>的</a:t>
              </a:r>
              <a:r>
                <a:rPr lang="zh-CN" altLang="en-US" sz="3600" b="1" dirty="0" smtClean="0">
                  <a:solidFill>
                    <a:srgbClr val="FF0000"/>
                  </a:solidFill>
                  <a:latin typeface="华文新魏" panose="02010800040101010101" pitchFamily="2" charset="-122"/>
                  <a:ea typeface="华文新魏" panose="02010800040101010101" pitchFamily="2" charset="-122"/>
                </a:rPr>
                <a:t>期望：</a:t>
              </a:r>
              <a:endParaRPr lang="en-US" altLang="zh-CN" sz="3600" b="1" dirty="0" smtClean="0">
                <a:solidFill>
                  <a:srgbClr val="FF0000"/>
                </a:solidFill>
                <a:latin typeface="华文新魏" panose="02010800040101010101" pitchFamily="2" charset="-122"/>
                <a:ea typeface="华文新魏" panose="02010800040101010101" pitchFamily="2" charset="-122"/>
              </a:endParaRPr>
            </a:p>
            <a:p>
              <a:r>
                <a:rPr lang="zh-CN" altLang="en-US" sz="3600" b="1" dirty="0" smtClean="0">
                  <a:solidFill>
                    <a:srgbClr val="FF0000"/>
                  </a:solidFill>
                  <a:latin typeface="华文新魏" panose="02010800040101010101" pitchFamily="2" charset="-122"/>
                  <a:ea typeface="华文新魏" panose="02010800040101010101" pitchFamily="2" charset="-122"/>
                </a:rPr>
                <a:t>严厉更要严谨   强势不能强横 </a:t>
              </a:r>
              <a:endParaRPr lang="en-US" altLang="zh-CN" sz="3600" b="1" dirty="0" smtClean="0">
                <a:solidFill>
                  <a:srgbClr val="FF0000"/>
                </a:solidFill>
                <a:latin typeface="华文新魏" panose="02010800040101010101" pitchFamily="2" charset="-122"/>
                <a:ea typeface="华文新魏" panose="02010800040101010101" pitchFamily="2" charset="-122"/>
              </a:endParaRPr>
            </a:p>
            <a:p>
              <a:r>
                <a:rPr lang="zh-CN" altLang="en-US" sz="3600" b="1" dirty="0" smtClean="0">
                  <a:solidFill>
                    <a:srgbClr val="FF0000"/>
                  </a:solidFill>
                  <a:latin typeface="华文新魏" panose="02010800040101010101" pitchFamily="2" charset="-122"/>
                  <a:ea typeface="华文新魏" panose="02010800040101010101" pitchFamily="2" charset="-122"/>
                </a:rPr>
                <a:t>苛刻必须科学   处理先要讲理  </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
          <p:nvSpPr>
            <p:cNvPr id="5" name="TextBox 4"/>
            <p:cNvSpPr txBox="1"/>
            <p:nvPr/>
          </p:nvSpPr>
          <p:spPr>
            <a:xfrm>
              <a:off x="107504" y="24974"/>
              <a:ext cx="8607900" cy="757293"/>
            </a:xfrm>
            <a:prstGeom prst="rect">
              <a:avLst/>
            </a:prstGeom>
            <a:noFill/>
          </p:spPr>
          <p:txBody>
            <a:bodyPr wrap="square" rtlCol="0">
              <a:spAutoFit/>
            </a:bodyPr>
            <a:lstStyle/>
            <a:p>
              <a:r>
                <a:rPr lang="zh-CN" altLang="en-US" sz="4800" dirty="0" smtClean="0">
                  <a:latin typeface="华文新魏" panose="02010800040101010101" pitchFamily="2" charset="-122"/>
                  <a:ea typeface="华文新魏" panose="02010800040101010101" pitchFamily="2" charset="-122"/>
                </a:rPr>
                <a:t>排水人的“纠结”与“抱怨”：</a:t>
              </a:r>
              <a:endParaRPr lang="zh-CN" altLang="en-US" sz="4800" dirty="0">
                <a:latin typeface="华文新魏" panose="02010800040101010101" pitchFamily="2" charset="-122"/>
                <a:ea typeface="华文新魏" panose="02010800040101010101" pitchFamily="2"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0"/>
            <a:ext cx="9540551" cy="6190862"/>
            <a:chOff x="1" y="500042"/>
            <a:chExt cx="9540551" cy="5730132"/>
          </a:xfrm>
        </p:grpSpPr>
        <p:pic>
          <p:nvPicPr>
            <p:cNvPr id="1026" name="Picture 2"/>
            <p:cNvPicPr>
              <a:picLocks noChangeAspect="1" noChangeArrowheads="1"/>
            </p:cNvPicPr>
            <p:nvPr/>
          </p:nvPicPr>
          <p:blipFill>
            <a:blip r:embed="rId2" cstate="print"/>
            <a:srcRect/>
            <a:stretch>
              <a:fillRect/>
            </a:stretch>
          </p:blipFill>
          <p:spPr bwMode="auto">
            <a:xfrm>
              <a:off x="1" y="500042"/>
              <a:ext cx="9144000" cy="5400675"/>
            </a:xfrm>
            <a:prstGeom prst="rect">
              <a:avLst/>
            </a:prstGeom>
            <a:noFill/>
            <a:ln w="9525">
              <a:noFill/>
              <a:miter lim="800000"/>
              <a:headEnd/>
              <a:tailEnd/>
            </a:ln>
            <a:effectLst/>
          </p:spPr>
        </p:pic>
        <p:sp>
          <p:nvSpPr>
            <p:cNvPr id="2" name="TextBox 1"/>
            <p:cNvSpPr txBox="1"/>
            <p:nvPr/>
          </p:nvSpPr>
          <p:spPr>
            <a:xfrm>
              <a:off x="1" y="874590"/>
              <a:ext cx="9540551" cy="5355584"/>
            </a:xfrm>
            <a:prstGeom prst="rect">
              <a:avLst/>
            </a:prstGeom>
            <a:noFill/>
          </p:spPr>
          <p:txBody>
            <a:bodyPr wrap="square" rtlCol="0">
              <a:spAutoFit/>
            </a:bodyPr>
            <a:lstStyle/>
            <a:p>
              <a:r>
                <a:rPr lang="zh-CN" altLang="en-US" sz="4000" dirty="0" smtClean="0">
                  <a:latin typeface="华文隶书" pitchFamily="2" charset="-122"/>
                  <a:ea typeface="华文隶书" pitchFamily="2" charset="-122"/>
                </a:rPr>
                <a:t>  </a:t>
              </a:r>
              <a:r>
                <a:rPr lang="zh-CN" altLang="en-US" sz="5400" dirty="0" smtClean="0">
                  <a:latin typeface="华文隶书" pitchFamily="2" charset="-122"/>
                  <a:ea typeface="华文隶书" pitchFamily="2" charset="-122"/>
                </a:rPr>
                <a:t>但是，</a:t>
              </a:r>
              <a:endParaRPr lang="en-US" altLang="zh-CN" sz="5400" dirty="0" smtClean="0">
                <a:latin typeface="华文新魏" panose="02010800040101010101" pitchFamily="2" charset="-122"/>
                <a:ea typeface="华文新魏" panose="02010800040101010101" pitchFamily="2" charset="-122"/>
              </a:endParaRPr>
            </a:p>
            <a:p>
              <a:r>
                <a:rPr lang="zh-CN" altLang="en-US" sz="4000" dirty="0" smtClean="0">
                  <a:latin typeface="华文新魏" panose="02010800040101010101" pitchFamily="2" charset="-122"/>
                  <a:ea typeface="华文新魏" panose="02010800040101010101" pitchFamily="2" charset="-122"/>
                </a:rPr>
                <a:t>抱怨之余，我们要反思一个问题：</a:t>
              </a:r>
              <a:endParaRPr lang="en-US" altLang="zh-CN" sz="4000" dirty="0" smtClean="0">
                <a:latin typeface="华文新魏" panose="02010800040101010101" pitchFamily="2" charset="-122"/>
                <a:ea typeface="华文新魏" panose="02010800040101010101" pitchFamily="2" charset="-122"/>
              </a:endParaRPr>
            </a:p>
            <a:p>
              <a:r>
                <a:rPr lang="zh-CN" altLang="en-US" sz="4000" dirty="0" smtClean="0">
                  <a:latin typeface="华文新魏" panose="02010800040101010101" pitchFamily="2" charset="-122"/>
                  <a:ea typeface="华文新魏" panose="02010800040101010101" pitchFamily="2" charset="-122"/>
                </a:rPr>
                <a:t>裁判就是吹哨举牌，</a:t>
              </a:r>
              <a:endParaRPr lang="en-US" altLang="zh-CN" sz="4000" dirty="0" smtClean="0">
                <a:latin typeface="华文新魏" panose="02010800040101010101" pitchFamily="2" charset="-122"/>
                <a:ea typeface="华文新魏" panose="02010800040101010101" pitchFamily="2" charset="-122"/>
              </a:endParaRPr>
            </a:p>
            <a:p>
              <a:r>
                <a:rPr lang="zh-CN" altLang="en-US" sz="4000" dirty="0" smtClean="0">
                  <a:latin typeface="华文新魏" panose="02010800040101010101" pitchFamily="2" charset="-122"/>
                  <a:ea typeface="华文新魏" panose="02010800040101010101" pitchFamily="2" charset="-122"/>
                </a:rPr>
                <a:t>球员就是踢球射门，</a:t>
              </a:r>
              <a:endParaRPr lang="en-US" altLang="zh-CN" sz="4000" dirty="0" smtClean="0">
                <a:latin typeface="华文新魏" panose="02010800040101010101" pitchFamily="2" charset="-122"/>
                <a:ea typeface="华文新魏" panose="02010800040101010101" pitchFamily="2" charset="-122"/>
              </a:endParaRPr>
            </a:p>
            <a:p>
              <a:r>
                <a:rPr lang="zh-CN" altLang="en-US" sz="4000" dirty="0" smtClean="0">
                  <a:latin typeface="华文新魏" panose="02010800040101010101" pitchFamily="2" charset="-122"/>
                  <a:ea typeface="华文新魏" panose="02010800040101010101" pitchFamily="2" charset="-122"/>
                </a:rPr>
                <a:t>就算有些误判，难不成请裁判来踢球？</a:t>
              </a:r>
              <a:endParaRPr lang="en-US" altLang="zh-CN" sz="4000" dirty="0" smtClean="0">
                <a:latin typeface="华文新魏" panose="02010800040101010101" pitchFamily="2" charset="-122"/>
                <a:ea typeface="华文新魏" panose="02010800040101010101" pitchFamily="2" charset="-122"/>
              </a:endParaRPr>
            </a:p>
            <a:p>
              <a:r>
                <a:rPr lang="zh-CN" altLang="en-US" sz="4000" dirty="0" smtClean="0">
                  <a:latin typeface="华文新魏" panose="02010800040101010101" pitchFamily="2" charset="-122"/>
                  <a:ea typeface="华文新魏" panose="02010800040101010101" pitchFamily="2" charset="-122"/>
                </a:rPr>
                <a:t>当裁判还是当球员？这个可以选！</a:t>
              </a:r>
              <a:endParaRPr lang="en-US" altLang="zh-CN" sz="4000" dirty="0" smtClean="0">
                <a:latin typeface="华文新魏" panose="02010800040101010101" pitchFamily="2" charset="-122"/>
                <a:ea typeface="华文新魏" panose="02010800040101010101" pitchFamily="2" charset="-122"/>
              </a:endParaRPr>
            </a:p>
            <a:p>
              <a:endParaRPr lang="en-US" altLang="zh-CN" sz="2800" dirty="0" smtClean="0">
                <a:solidFill>
                  <a:srgbClr val="FF0000"/>
                </a:solidFill>
                <a:latin typeface="华文新魏" panose="02010800040101010101" pitchFamily="2" charset="-122"/>
                <a:ea typeface="华文新魏" panose="02010800040101010101" pitchFamily="2" charset="-122"/>
              </a:endParaRPr>
            </a:p>
            <a:p>
              <a:r>
                <a:rPr lang="zh-CN" altLang="en-US" sz="4400" dirty="0" smtClean="0">
                  <a:solidFill>
                    <a:srgbClr val="FF0000"/>
                  </a:solidFill>
                  <a:latin typeface="华文新魏" panose="02010800040101010101" pitchFamily="2" charset="-122"/>
                  <a:ea typeface="华文新魏" panose="02010800040101010101" pitchFamily="2" charset="-122"/>
                </a:rPr>
                <a:t>接着讨论 为什么感谢环保、爱环保？</a:t>
              </a:r>
              <a:endParaRPr lang="en-US" altLang="zh-CN" sz="4400" dirty="0" smtClean="0">
                <a:solidFill>
                  <a:srgbClr val="FF0000"/>
                </a:solidFill>
                <a:latin typeface="华文新魏" panose="02010800040101010101" pitchFamily="2" charset="-122"/>
                <a:ea typeface="华文新魏" panose="02010800040101010101" pitchFamily="2" charset="-122"/>
              </a:endParaRPr>
            </a:p>
            <a:p>
              <a:r>
                <a:rPr lang="zh-CN" altLang="en-US" sz="4400" dirty="0" smtClean="0">
                  <a:solidFill>
                    <a:srgbClr val="FF0000"/>
                  </a:solidFill>
                  <a:latin typeface="华文新魏" panose="02010800040101010101" pitchFamily="2" charset="-122"/>
                  <a:ea typeface="华文新魏" panose="02010800040101010101" pitchFamily="2" charset="-122"/>
                </a:rPr>
                <a:t>环保 如何成全壮大了我们排水行业？</a:t>
              </a:r>
              <a:endParaRPr lang="en-US" altLang="zh-CN" sz="4400" dirty="0" smtClean="0">
                <a:solidFill>
                  <a:srgbClr val="FF0000"/>
                </a:solidFill>
                <a:latin typeface="华文新魏" panose="02010800040101010101" pitchFamily="2" charset="-122"/>
                <a:ea typeface="华文新魏" panose="02010800040101010101" pitchFamily="2"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892" y="260648"/>
            <a:ext cx="9435484" cy="6408712"/>
            <a:chOff x="0" y="24974"/>
            <a:chExt cx="9435484" cy="5840304"/>
          </a:xfrm>
        </p:grpSpPr>
        <p:pic>
          <p:nvPicPr>
            <p:cNvPr id="4" name="图片 3" descr="4-1.jpg"/>
            <p:cNvPicPr>
              <a:picLocks noChangeAspect="1"/>
            </p:cNvPicPr>
            <p:nvPr/>
          </p:nvPicPr>
          <p:blipFill>
            <a:blip r:embed="rId2" cstate="print"/>
            <a:stretch>
              <a:fillRect/>
            </a:stretch>
          </p:blipFill>
          <p:spPr>
            <a:xfrm>
              <a:off x="0" y="3502908"/>
              <a:ext cx="9144000" cy="2362370"/>
            </a:xfrm>
            <a:prstGeom prst="rect">
              <a:avLst/>
            </a:prstGeom>
          </p:spPr>
        </p:pic>
        <p:sp>
          <p:nvSpPr>
            <p:cNvPr id="2" name="TextBox 1"/>
            <p:cNvSpPr txBox="1"/>
            <p:nvPr/>
          </p:nvSpPr>
          <p:spPr>
            <a:xfrm>
              <a:off x="0" y="1009295"/>
              <a:ext cx="9435484" cy="2888933"/>
            </a:xfrm>
            <a:prstGeom prst="rect">
              <a:avLst/>
            </a:prstGeom>
            <a:noFill/>
          </p:spPr>
          <p:txBody>
            <a:bodyPr wrap="square" rtlCol="0">
              <a:spAutoFit/>
            </a:bodyPr>
            <a:lstStyle/>
            <a:p>
              <a:pPr marL="571500" indent="-571500">
                <a:buFont typeface="Arial" panose="020B0604020202020204" pitchFamily="34" charset="0"/>
                <a:buChar char="•"/>
              </a:pPr>
              <a:r>
                <a:rPr lang="zh-CN" altLang="en-US" sz="4000" b="1" dirty="0" smtClean="0">
                  <a:latin typeface="华文新魏" panose="02010800040101010101" pitchFamily="2" charset="-122"/>
                  <a:ea typeface="华文新魏" panose="02010800040101010101" pitchFamily="2" charset="-122"/>
                </a:rPr>
                <a:t>环保立法  奠定排水行业法律地位</a:t>
              </a:r>
              <a:endParaRPr lang="en-US" altLang="zh-CN" sz="4000" b="1" dirty="0" smtClean="0">
                <a:latin typeface="华文隶书" pitchFamily="2" charset="-122"/>
                <a:ea typeface="华文隶书" pitchFamily="2" charset="-122"/>
              </a:endParaRPr>
            </a:p>
            <a:p>
              <a:pPr marL="571500" indent="-571500">
                <a:buFont typeface="Arial" panose="020B0604020202020204" pitchFamily="34" charset="0"/>
                <a:buChar char="•"/>
              </a:pPr>
              <a:r>
                <a:rPr lang="zh-CN" altLang="en-US" sz="4000" b="1" dirty="0" smtClean="0">
                  <a:latin typeface="华文新魏" panose="02010800040101010101" pitchFamily="2" charset="-122"/>
                  <a:ea typeface="华文新魏" panose="02010800040101010101" pitchFamily="2" charset="-122"/>
                </a:rPr>
                <a:t>环保需求  加快排水行业改革进程 </a:t>
              </a:r>
              <a:endParaRPr lang="en-US" altLang="zh-CN" sz="4000" b="1" dirty="0" smtClean="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r>
                <a:rPr lang="zh-CN" altLang="en-US" sz="4000" b="1" dirty="0" smtClean="0">
                  <a:latin typeface="华文新魏" panose="02010800040101010101" pitchFamily="2" charset="-122"/>
                  <a:ea typeface="华文新魏" panose="02010800040101010101" pitchFamily="2" charset="-122"/>
                </a:rPr>
                <a:t>环保提标  促进排水行业技术进步</a:t>
              </a:r>
              <a:endParaRPr lang="en-US" altLang="zh-CN" sz="4000" b="1" dirty="0" smtClean="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r>
                <a:rPr lang="zh-CN" altLang="en-US" sz="4000" b="1" dirty="0" smtClean="0">
                  <a:latin typeface="华文新魏" panose="02010800040101010101" pitchFamily="2" charset="-122"/>
                  <a:ea typeface="华文新魏" panose="02010800040101010101" pitchFamily="2" charset="-122"/>
                </a:rPr>
                <a:t>环保督查  助力</a:t>
              </a:r>
              <a:r>
                <a:rPr lang="zh-CN" altLang="en-US" sz="4000" b="1" dirty="0">
                  <a:latin typeface="华文新魏" panose="02010800040101010101" pitchFamily="2" charset="-122"/>
                  <a:ea typeface="华文新魏" panose="02010800040101010101" pitchFamily="2" charset="-122"/>
                </a:rPr>
                <a:t>排水行业</a:t>
              </a:r>
              <a:r>
                <a:rPr lang="zh-CN" altLang="en-US" sz="4000" b="1" dirty="0" smtClean="0">
                  <a:latin typeface="华文新魏" panose="02010800040101010101" pitchFamily="2" charset="-122"/>
                  <a:ea typeface="华文新魏" panose="02010800040101010101" pitchFamily="2" charset="-122"/>
                </a:rPr>
                <a:t>补齐</a:t>
              </a:r>
              <a:r>
                <a:rPr lang="zh-CN" altLang="en-US" sz="4000" b="1" dirty="0">
                  <a:latin typeface="华文新魏" panose="02010800040101010101" pitchFamily="2" charset="-122"/>
                  <a:ea typeface="华文新魏" panose="02010800040101010101" pitchFamily="2" charset="-122"/>
                </a:rPr>
                <a:t>短板</a:t>
              </a:r>
              <a:endParaRPr lang="en-US" altLang="zh-CN" sz="3600" b="1" dirty="0">
                <a:latin typeface="华文新魏" panose="02010800040101010101" pitchFamily="2" charset="-122"/>
                <a:ea typeface="华文新魏" panose="02010800040101010101" pitchFamily="2" charset="-122"/>
              </a:endParaRPr>
            </a:p>
            <a:p>
              <a:pPr marL="571500" indent="-571500">
                <a:buFont typeface="Arial" panose="020B0604020202020204" pitchFamily="34" charset="0"/>
                <a:buChar char="•"/>
              </a:pPr>
              <a:endParaRPr lang="en-US" altLang="zh-CN" sz="4000" b="1" dirty="0">
                <a:latin typeface="华文新魏" panose="02010800040101010101" pitchFamily="2" charset="-122"/>
                <a:ea typeface="华文新魏" panose="02010800040101010101" pitchFamily="2" charset="-122"/>
              </a:endParaRPr>
            </a:p>
          </p:txBody>
        </p:sp>
        <p:sp>
          <p:nvSpPr>
            <p:cNvPr id="5" name="TextBox 4"/>
            <p:cNvSpPr txBox="1"/>
            <p:nvPr/>
          </p:nvSpPr>
          <p:spPr>
            <a:xfrm>
              <a:off x="107504" y="24974"/>
              <a:ext cx="8607900" cy="841437"/>
            </a:xfrm>
            <a:prstGeom prst="rect">
              <a:avLst/>
            </a:prstGeom>
            <a:noFill/>
          </p:spPr>
          <p:txBody>
            <a:bodyPr wrap="square" rtlCol="0">
              <a:spAutoFit/>
            </a:bodyPr>
            <a:lstStyle/>
            <a:p>
              <a:r>
                <a:rPr lang="zh-CN" altLang="en-US" sz="5400" dirty="0" smtClean="0">
                  <a:latin typeface="华文新魏" panose="02010800040101010101" pitchFamily="2" charset="-122"/>
                  <a:ea typeface="华文新魏" panose="02010800040101010101" pitchFamily="2" charset="-122"/>
                </a:rPr>
                <a:t>感谢环保的四点理由：</a:t>
              </a:r>
              <a:endParaRPr lang="zh-CN" altLang="en-US" sz="5400" dirty="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805982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362" y="326192"/>
            <a:ext cx="9144000" cy="6531808"/>
            <a:chOff x="-108520" y="457122"/>
            <a:chExt cx="9144000" cy="6531808"/>
          </a:xfrm>
        </p:grpSpPr>
        <p:pic>
          <p:nvPicPr>
            <p:cNvPr id="3" name="图片 2" descr="1.jpg"/>
            <p:cNvPicPr>
              <a:picLocks noChangeAspect="1"/>
            </p:cNvPicPr>
            <p:nvPr/>
          </p:nvPicPr>
          <p:blipFill>
            <a:blip r:embed="rId2" cstate="print"/>
            <a:stretch>
              <a:fillRect/>
            </a:stretch>
          </p:blipFill>
          <p:spPr>
            <a:xfrm>
              <a:off x="-108520" y="5000090"/>
              <a:ext cx="9144000" cy="1988840"/>
            </a:xfrm>
            <a:prstGeom prst="rect">
              <a:avLst/>
            </a:prstGeom>
          </p:spPr>
        </p:pic>
        <p:sp>
          <p:nvSpPr>
            <p:cNvPr id="2" name="TextBox 1"/>
            <p:cNvSpPr txBox="1"/>
            <p:nvPr/>
          </p:nvSpPr>
          <p:spPr>
            <a:xfrm>
              <a:off x="-80712" y="5108997"/>
              <a:ext cx="6012160" cy="523220"/>
            </a:xfrm>
            <a:prstGeom prst="rect">
              <a:avLst/>
            </a:prstGeom>
            <a:noFill/>
          </p:spPr>
          <p:txBody>
            <a:bodyPr wrap="square" rtlCol="0">
              <a:spAutoFit/>
            </a:bodyPr>
            <a:lstStyle/>
            <a:p>
              <a:r>
                <a:rPr lang="zh-CN" altLang="en-US" sz="2800" b="1" dirty="0" smtClean="0">
                  <a:latin typeface="华文隶书" pitchFamily="2" charset="-122"/>
                  <a:ea typeface="华文隶书" pitchFamily="2" charset="-122"/>
                </a:rPr>
                <a:t>               </a:t>
              </a:r>
              <a:endParaRPr lang="zh-CN" altLang="en-US" sz="3600" dirty="0"/>
            </a:p>
          </p:txBody>
        </p:sp>
        <p:sp>
          <p:nvSpPr>
            <p:cNvPr id="4" name="TextBox 3"/>
            <p:cNvSpPr txBox="1"/>
            <p:nvPr/>
          </p:nvSpPr>
          <p:spPr>
            <a:xfrm>
              <a:off x="0" y="457122"/>
              <a:ext cx="9035480" cy="1661993"/>
            </a:xfrm>
            <a:prstGeom prst="rect">
              <a:avLst/>
            </a:prstGeom>
            <a:noFill/>
          </p:spPr>
          <p:txBody>
            <a:bodyPr wrap="square" rtlCol="0">
              <a:spAutoFit/>
            </a:bodyPr>
            <a:lstStyle/>
            <a:p>
              <a:r>
                <a:rPr lang="en-US" altLang="zh-CN" sz="5400" dirty="0" smtClean="0">
                  <a:latin typeface="华文隶书" pitchFamily="2" charset="-122"/>
                  <a:ea typeface="华文隶书" pitchFamily="2" charset="-122"/>
                </a:rPr>
                <a:t>1</a:t>
              </a:r>
              <a:r>
                <a:rPr lang="zh-CN" altLang="en-US" sz="5400" dirty="0" smtClean="0">
                  <a:latin typeface="华文隶书" pitchFamily="2" charset="-122"/>
                  <a:ea typeface="华文隶书" pitchFamily="2" charset="-122"/>
                </a:rPr>
                <a:t>、环保立法</a:t>
              </a:r>
              <a:endParaRPr lang="en-US" altLang="zh-CN" sz="5400" dirty="0" smtClean="0">
                <a:latin typeface="华文隶书" pitchFamily="2" charset="-122"/>
                <a:ea typeface="华文隶书" pitchFamily="2" charset="-122"/>
              </a:endParaRPr>
            </a:p>
            <a:p>
              <a:r>
                <a:rPr lang="zh-CN" altLang="en-US" sz="4800" dirty="0" smtClean="0">
                  <a:latin typeface="华文隶书" pitchFamily="2" charset="-122"/>
                  <a:ea typeface="华文隶书" pitchFamily="2" charset="-122"/>
                </a:rPr>
                <a:t>      奠定</a:t>
              </a:r>
              <a:r>
                <a:rPr lang="zh-CN" altLang="en-US" sz="4800" dirty="0">
                  <a:latin typeface="华文隶书" pitchFamily="2" charset="-122"/>
                  <a:ea typeface="华文隶书" pitchFamily="2" charset="-122"/>
                </a:rPr>
                <a:t>排水</a:t>
              </a:r>
              <a:r>
                <a:rPr lang="zh-CN" altLang="en-US" sz="4800" dirty="0" smtClean="0">
                  <a:latin typeface="华文隶书" pitchFamily="2" charset="-122"/>
                  <a:ea typeface="华文隶书" pitchFamily="2" charset="-122"/>
                </a:rPr>
                <a:t>行业法律地位</a:t>
              </a:r>
            </a:p>
          </p:txBody>
        </p:sp>
      </p:grpSp>
      <p:sp>
        <p:nvSpPr>
          <p:cNvPr id="6" name="矩形 5"/>
          <p:cNvSpPr/>
          <p:nvPr/>
        </p:nvSpPr>
        <p:spPr>
          <a:xfrm>
            <a:off x="112882" y="1785152"/>
            <a:ext cx="9008688" cy="3528145"/>
          </a:xfrm>
          <a:prstGeom prst="rect">
            <a:avLst/>
          </a:prstGeom>
        </p:spPr>
        <p:txBody>
          <a:bodyPr wrap="square">
            <a:spAutoFit/>
          </a:bodyPr>
          <a:lstStyle/>
          <a:p>
            <a:pPr algn="ctr">
              <a:lnSpc>
                <a:spcPct val="180000"/>
              </a:lnSpc>
            </a:pPr>
            <a:r>
              <a:rPr lang="zh-CN" altLang="zh-CN" sz="3200" b="1" dirty="0">
                <a:solidFill>
                  <a:srgbClr val="000080"/>
                </a:solidFill>
                <a:latin typeface="宋体" panose="02010600030101010101" pitchFamily="2" charset="-122"/>
                <a:ea typeface="宋体" panose="02010600030101010101" pitchFamily="2" charset="-122"/>
                <a:cs typeface="Times New Roman" panose="02020603050405020304" pitchFamily="18" charset="0"/>
              </a:rPr>
              <a:t>中华人民共和国水污染防治法</a:t>
            </a:r>
            <a:r>
              <a:rPr lang="en-US" altLang="zh-CN" sz="3200" dirty="0">
                <a:solidFill>
                  <a:srgbClr val="000000"/>
                </a:solidFill>
                <a:latin typeface="宋体" panose="02010600030101010101" pitchFamily="2" charset="-122"/>
                <a:ea typeface="宋体" panose="02010600030101010101" pitchFamily="2" charset="-122"/>
                <a:cs typeface="Times New Roman" panose="02020603050405020304" pitchFamily="18" charset="0"/>
              </a:rPr>
              <a:t> </a:t>
            </a:r>
            <a:endParaRPr lang="zh-CN" altLang="zh-CN" sz="32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nSpc>
                <a:spcPts val="3400"/>
              </a:lnSpc>
            </a:pPr>
            <a:r>
              <a:rPr lang="en-US" altLang="zh-CN" dirty="0" smtClean="0">
                <a:solidFill>
                  <a:srgbClr val="00008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400" dirty="0" smtClean="0">
                <a:solidFill>
                  <a:srgbClr val="000080"/>
                </a:solidFill>
                <a:latin typeface="宋体" panose="02010600030101010101" pitchFamily="2" charset="-122"/>
                <a:ea typeface="宋体" panose="02010600030101010101" pitchFamily="2" charset="-122"/>
                <a:cs typeface="Times New Roman" panose="02020603050405020304" pitchFamily="18" charset="0"/>
              </a:rPr>
              <a:t> </a:t>
            </a:r>
            <a:r>
              <a:rPr lang="zh-CN" altLang="zh-CN" sz="2400" dirty="0" smtClean="0">
                <a:solidFill>
                  <a:srgbClr val="000080"/>
                </a:solidFill>
                <a:latin typeface="宋体" panose="02010600030101010101" pitchFamily="2" charset="-122"/>
                <a:ea typeface="宋体" panose="02010600030101010101" pitchFamily="2" charset="-122"/>
                <a:cs typeface="Times New Roman" panose="02020603050405020304" pitchFamily="18" charset="0"/>
              </a:rPr>
              <a:t>（１９８４年５月１１日第六届全国人民代表大会常务委员会第五次会议通过　根据１９９６年５月１５日第八届全国人民代表大会常务委员会第十九次会议《关于修改〈中华人民共和国水污染防治法〉的决定》修正　</a:t>
            </a:r>
            <a:r>
              <a:rPr lang="zh-CN" altLang="zh-CN" sz="24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２００８年</a:t>
            </a:r>
            <a:r>
              <a:rPr lang="zh-CN" altLang="zh-CN" sz="2400" dirty="0">
                <a:solidFill>
                  <a:srgbClr val="000080"/>
                </a:solidFill>
                <a:latin typeface="宋体" panose="02010600030101010101" pitchFamily="2" charset="-122"/>
                <a:ea typeface="宋体" panose="02010600030101010101" pitchFamily="2" charset="-122"/>
                <a:cs typeface="Times New Roman" panose="02020603050405020304" pitchFamily="18" charset="0"/>
              </a:rPr>
              <a:t>２月２８日</a:t>
            </a:r>
            <a:r>
              <a:rPr lang="zh-CN" altLang="zh-CN" sz="2400" dirty="0" smtClean="0">
                <a:solidFill>
                  <a:srgbClr val="000080"/>
                </a:solidFill>
                <a:latin typeface="宋体" panose="02010600030101010101" pitchFamily="2" charset="-122"/>
                <a:ea typeface="宋体" panose="02010600030101010101" pitchFamily="2" charset="-122"/>
                <a:cs typeface="Times New Roman" panose="02020603050405020304" pitchFamily="18" charset="0"/>
              </a:rPr>
              <a:t>第十届全国人民代表大会常务委员会第三十二次</a:t>
            </a:r>
            <a:r>
              <a:rPr lang="zh-CN" altLang="zh-CN" sz="2400" dirty="0">
                <a:solidFill>
                  <a:srgbClr val="000080"/>
                </a:solidFill>
                <a:latin typeface="宋体" panose="02010600030101010101" pitchFamily="2" charset="-122"/>
                <a:ea typeface="宋体" panose="02010600030101010101" pitchFamily="2" charset="-122"/>
                <a:cs typeface="Times New Roman" panose="02020603050405020304" pitchFamily="18" charset="0"/>
              </a:rPr>
              <a:t>会议修订） </a:t>
            </a:r>
          </a:p>
          <a:p>
            <a:endParaRPr lang="zh-CN" altLang="zh-CN"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11831"/>
            <a:ext cx="3312368" cy="6740307"/>
          </a:xfrm>
          <a:prstGeom prst="rect">
            <a:avLst/>
          </a:prstGeom>
        </p:spPr>
        <p:txBody>
          <a:bodyPr wrap="square">
            <a:spAutoFit/>
          </a:bodyPr>
          <a:lstStyle/>
          <a:p>
            <a:r>
              <a:rPr lang="en-US" altLang="zh-CN" sz="2000" b="1" dirty="0">
                <a:solidFill>
                  <a:srgbClr val="000000"/>
                </a:solidFill>
                <a:latin typeface="黑体" panose="02010609060101010101" pitchFamily="49" charset="-122"/>
                <a:ea typeface="宋体" panose="02010600030101010101" pitchFamily="2" charset="-122"/>
                <a:cs typeface="Times New Roman" panose="02020603050405020304" pitchFamily="18" charset="0"/>
              </a:rPr>
              <a:t>1996</a:t>
            </a:r>
            <a:r>
              <a:rPr lang="zh-CN" altLang="zh-CN" sz="2000" b="1" dirty="0" smtClean="0">
                <a:solidFill>
                  <a:srgbClr val="000000"/>
                </a:solidFill>
                <a:latin typeface="宋体" panose="02010600030101010101" pitchFamily="2" charset="-122"/>
                <a:ea typeface="黑体" panose="02010609060101010101" pitchFamily="49" charset="-122"/>
                <a:cs typeface="Times New Roman" panose="02020603050405020304" pitchFamily="18" charset="0"/>
              </a:rPr>
              <a:t>《水污染防治法》：</a:t>
            </a:r>
            <a:endParaRPr lang="zh-CN" altLang="zh-CN" sz="20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382270"/>
            <a:r>
              <a:rPr lang="zh-CN" altLang="zh-CN" b="1" dirty="0">
                <a:solidFill>
                  <a:srgbClr val="000000"/>
                </a:solidFill>
                <a:latin typeface="宋体" panose="02010600030101010101" pitchFamily="2" charset="-122"/>
                <a:ea typeface="仿宋_GB2312"/>
                <a:cs typeface="Times New Roman" panose="02020603050405020304" pitchFamily="18" charset="0"/>
              </a:rPr>
              <a:t>第十九条 城市污水应当进行集中处理。</a:t>
            </a:r>
            <a:r>
              <a:rPr lang="en-US" altLang="zh-CN" b="1" dirty="0">
                <a:solidFill>
                  <a:srgbClr val="000000"/>
                </a:solidFill>
                <a:latin typeface="宋体" panose="02010600030101010101" pitchFamily="2" charset="-122"/>
                <a:ea typeface="仿宋_GB2312"/>
                <a:cs typeface="Times New Roman" panose="02020603050405020304" pitchFamily="18" charset="0"/>
              </a:rPr>
              <a:t> </a:t>
            </a:r>
            <a:endParaRPr lang="zh-CN" altLang="zh-CN" sz="1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382270"/>
            <a:r>
              <a:rPr lang="zh-CN" altLang="zh-CN" b="1" dirty="0">
                <a:solidFill>
                  <a:srgbClr val="000000"/>
                </a:solidFill>
                <a:latin typeface="宋体" panose="02010600030101010101" pitchFamily="2" charset="-122"/>
                <a:ea typeface="仿宋_GB2312"/>
                <a:cs typeface="Times New Roman" panose="02020603050405020304" pitchFamily="18" charset="0"/>
              </a:rPr>
              <a:t>国务院</a:t>
            </a:r>
            <a:r>
              <a:rPr lang="zh-CN" altLang="zh-CN" b="1" dirty="0">
                <a:solidFill>
                  <a:srgbClr val="FF0000"/>
                </a:solidFill>
                <a:latin typeface="宋体" panose="02010600030101010101" pitchFamily="2" charset="-122"/>
                <a:ea typeface="仿宋_GB2312"/>
                <a:cs typeface="Times New Roman" panose="02020603050405020304" pitchFamily="18" charset="0"/>
              </a:rPr>
              <a:t>有关部门</a:t>
            </a:r>
            <a:r>
              <a:rPr lang="zh-CN" altLang="zh-CN" b="1" dirty="0">
                <a:solidFill>
                  <a:srgbClr val="000000"/>
                </a:solidFill>
                <a:latin typeface="宋体" panose="02010600030101010101" pitchFamily="2" charset="-122"/>
                <a:ea typeface="仿宋_GB2312"/>
                <a:cs typeface="Times New Roman" panose="02020603050405020304" pitchFamily="18" charset="0"/>
              </a:rPr>
              <a:t>和地方各级人民政府必须把保护城市水源和防治城市水污染纳入城市建设规划，建设和完善城市排水管网，有计划地建设城市污水集中处理设施，加强城市水环境的综合整治。</a:t>
            </a:r>
            <a:r>
              <a:rPr lang="en-US" altLang="zh-CN" b="1" dirty="0">
                <a:solidFill>
                  <a:srgbClr val="000000"/>
                </a:solidFill>
                <a:latin typeface="宋体" panose="02010600030101010101" pitchFamily="2" charset="-122"/>
                <a:ea typeface="仿宋_GB2312"/>
                <a:cs typeface="Times New Roman" panose="02020603050405020304" pitchFamily="18" charset="0"/>
              </a:rPr>
              <a:t> </a:t>
            </a:r>
            <a:endParaRPr lang="zh-CN" altLang="zh-CN" sz="1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382270"/>
            <a:r>
              <a:rPr lang="zh-CN" altLang="zh-CN" b="1" dirty="0">
                <a:solidFill>
                  <a:srgbClr val="000000"/>
                </a:solidFill>
                <a:latin typeface="宋体" panose="02010600030101010101" pitchFamily="2" charset="-122"/>
                <a:ea typeface="仿宋_GB2312"/>
                <a:cs typeface="Times New Roman" panose="02020603050405020304" pitchFamily="18" charset="0"/>
              </a:rPr>
              <a:t>城市污水集中处理设施按照国家规定向排污者提供污水处理的有偿服务，收取污水处理费用，以保证污水集中处理设施的正常运行。向城市污水集中处理设施排放污水、缴纳污水处理费用的，不再缴纳排污费。收取的污水处理费用必须用于城市污水集中处理设施的建设和运行，不得挪作他用。</a:t>
            </a:r>
            <a:r>
              <a:rPr lang="en-US" altLang="zh-CN" b="1" dirty="0">
                <a:solidFill>
                  <a:srgbClr val="000000"/>
                </a:solidFill>
                <a:latin typeface="宋体" panose="02010600030101010101" pitchFamily="2" charset="-122"/>
                <a:ea typeface="仿宋_GB2312"/>
                <a:cs typeface="Times New Roman" panose="02020603050405020304" pitchFamily="18" charset="0"/>
              </a:rPr>
              <a:t> </a:t>
            </a:r>
            <a:endParaRPr lang="zh-CN" altLang="zh-CN" sz="14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indent="382270"/>
            <a:r>
              <a:rPr lang="zh-CN" altLang="zh-CN" b="1" dirty="0">
                <a:solidFill>
                  <a:srgbClr val="000000"/>
                </a:solidFill>
                <a:latin typeface="宋体" panose="02010600030101010101" pitchFamily="2" charset="-122"/>
                <a:ea typeface="仿宋_GB2312"/>
                <a:cs typeface="Times New Roman" panose="02020603050405020304" pitchFamily="18" charset="0"/>
              </a:rPr>
              <a:t>城市污水集中处理设施的污水处理收费、管理以及使用的具体办法，由国务院规定。</a:t>
            </a:r>
            <a:r>
              <a:rPr lang="en-US" altLang="zh-CN" b="1" dirty="0">
                <a:solidFill>
                  <a:srgbClr val="000000"/>
                </a:solidFill>
                <a:latin typeface="宋体" panose="02010600030101010101" pitchFamily="2" charset="-122"/>
                <a:ea typeface="仿宋_GB2312"/>
                <a:cs typeface="Times New Roman" panose="02020603050405020304" pitchFamily="18" charset="0"/>
              </a:rPr>
              <a:t> </a:t>
            </a:r>
            <a:endParaRPr lang="zh-CN" altLang="zh-CN" sz="1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
        <p:nvSpPr>
          <p:cNvPr id="3" name="矩形 2"/>
          <p:cNvSpPr/>
          <p:nvPr/>
        </p:nvSpPr>
        <p:spPr>
          <a:xfrm>
            <a:off x="3419872" y="111831"/>
            <a:ext cx="5544616" cy="6771084"/>
          </a:xfrm>
          <a:prstGeom prst="rect">
            <a:avLst/>
          </a:prstGeom>
        </p:spPr>
        <p:txBody>
          <a:bodyPr wrap="square">
            <a:spAutoFit/>
          </a:bodyPr>
          <a:lstStyle/>
          <a:p>
            <a:r>
              <a:rPr lang="en-US" altLang="zh-CN" sz="20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2008</a:t>
            </a:r>
            <a:r>
              <a:rPr lang="zh-CN" altLang="zh-CN" sz="20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《水污染防治法》：</a:t>
            </a:r>
            <a:endParaRPr lang="zh-CN" altLang="zh-CN" sz="2000" b="1"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en-US" altLang="zh-CN"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第三节　城镇水污染防治</a:t>
            </a:r>
            <a:r>
              <a:rPr lang="en-US" altLang="zh-CN"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b="1"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第四十四</a:t>
            </a:r>
            <a:r>
              <a:rPr lang="zh-CN"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条</a:t>
            </a:r>
            <a:r>
              <a:rPr lang="en-US"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城镇</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污水应当集中处理。</a:t>
            </a:r>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县级以上地方人民政府应当通过财政预算和其他渠道筹集</a:t>
            </a:r>
            <a:r>
              <a:rPr lang="zh-CN"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资金</a:t>
            </a:r>
            <a:r>
              <a:rPr lang="en-US"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统筹</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安排建设城镇污水集中处理设施及配套</a:t>
            </a:r>
            <a:r>
              <a:rPr lang="zh-CN"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管网</a:t>
            </a:r>
            <a:r>
              <a:rPr lang="en-US"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提高</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本行政区域城镇污水的收集率和处理率。</a:t>
            </a:r>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国务院建设主管部门</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应当会同国务院经济综合宏观调控、环境保护主管部门，根据城乡规划和水污染防治规划，组织编制全国城镇污水处理设施建设规划。县级以上地方人民政府组织</a:t>
            </a:r>
            <a:r>
              <a:rPr lang="zh-CN" altLang="zh-CN"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建设</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、经济综合宏观调控、环境保护、水行政等部门编制本行政区域的城镇污水处理设施建设规划。县级以上地方人民政府</a:t>
            </a:r>
            <a:r>
              <a:rPr lang="zh-CN" altLang="zh-CN"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建设主管部门</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应当按照城镇污水处理设施建设规划，组织</a:t>
            </a:r>
            <a:r>
              <a:rPr lang="zh-CN" altLang="zh-CN" b="1" dirty="0">
                <a:latin typeface="黑体" panose="02010609060101010101" pitchFamily="49" charset="-122"/>
                <a:ea typeface="黑体" panose="02010609060101010101" pitchFamily="49" charset="-122"/>
                <a:cs typeface="Times New Roman" panose="02020603050405020304" pitchFamily="18" charset="0"/>
              </a:rPr>
              <a:t>建设城镇污水集中处理设施及配套管网</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，并加强对城镇污水集中处理设施</a:t>
            </a:r>
            <a:r>
              <a:rPr lang="zh-CN" altLang="zh-CN"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运营的监督管理</a:t>
            </a:r>
            <a:r>
              <a:rPr lang="zh-CN" altLang="zh-CN"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b="1"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城镇污水集中处理设施的</a:t>
            </a:r>
            <a:r>
              <a:rPr lang="zh-CN" altLang="zh-CN" b="1" dirty="0">
                <a:latin typeface="黑体" panose="02010609060101010101" pitchFamily="49" charset="-122"/>
                <a:ea typeface="黑体" panose="02010609060101010101" pitchFamily="49" charset="-122"/>
                <a:cs typeface="Times New Roman" panose="02020603050405020304" pitchFamily="18" charset="0"/>
              </a:rPr>
              <a:t>运营单位</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按照国家规定向排污者提供污水处理的</a:t>
            </a:r>
            <a:r>
              <a:rPr lang="zh-CN" altLang="zh-CN" b="1" dirty="0">
                <a:latin typeface="黑体" panose="02010609060101010101" pitchFamily="49" charset="-122"/>
                <a:ea typeface="黑体" panose="02010609060101010101" pitchFamily="49" charset="-122"/>
                <a:cs typeface="Times New Roman" panose="02020603050405020304" pitchFamily="18" charset="0"/>
              </a:rPr>
              <a:t>有偿服务，收取污水处理费用，保证污水集中处理设施的正常运行。</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向城镇污水集中处理设施排放污水、缴纳污水处理费用的，不再缴纳排污费。收取的污水处理费用应当用于城镇污水集中处理设施的建设和运行，不得挪作他用。</a:t>
            </a:r>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城镇污水集中处理设施的污水处理收费、管理以及使用的具体办法，由国务院规定。</a:t>
            </a:r>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2096577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72530"/>
            <a:ext cx="9540551" cy="5834916"/>
            <a:chOff x="1" y="567174"/>
            <a:chExt cx="9540551" cy="5400675"/>
          </a:xfrm>
        </p:grpSpPr>
        <p:pic>
          <p:nvPicPr>
            <p:cNvPr id="1026" name="Picture 2"/>
            <p:cNvPicPr>
              <a:picLocks noChangeAspect="1" noChangeArrowheads="1"/>
            </p:cNvPicPr>
            <p:nvPr/>
          </p:nvPicPr>
          <p:blipFill>
            <a:blip r:embed="rId2" cstate="print"/>
            <a:srcRect/>
            <a:stretch>
              <a:fillRect/>
            </a:stretch>
          </p:blipFill>
          <p:spPr bwMode="auto">
            <a:xfrm>
              <a:off x="1" y="567174"/>
              <a:ext cx="9144000" cy="5400675"/>
            </a:xfrm>
            <a:prstGeom prst="rect">
              <a:avLst/>
            </a:prstGeom>
            <a:noFill/>
            <a:ln w="9525">
              <a:noFill/>
              <a:miter lim="800000"/>
              <a:headEnd/>
              <a:tailEnd/>
            </a:ln>
            <a:effectLst/>
          </p:spPr>
        </p:pic>
        <p:sp>
          <p:nvSpPr>
            <p:cNvPr id="2" name="TextBox 1"/>
            <p:cNvSpPr txBox="1"/>
            <p:nvPr/>
          </p:nvSpPr>
          <p:spPr>
            <a:xfrm>
              <a:off x="1" y="874590"/>
              <a:ext cx="9540551" cy="4671893"/>
            </a:xfrm>
            <a:prstGeom prst="rect">
              <a:avLst/>
            </a:prstGeom>
            <a:noFill/>
          </p:spPr>
          <p:txBody>
            <a:bodyPr wrap="square" rtlCol="0">
              <a:spAutoFit/>
            </a:bodyPr>
            <a:lstStyle/>
            <a:p>
              <a:r>
                <a:rPr lang="zh-CN" altLang="en-US" sz="4000" dirty="0" smtClean="0">
                  <a:latin typeface="华文隶书" pitchFamily="2" charset="-122"/>
                  <a:ea typeface="华文隶书" pitchFamily="2" charset="-122"/>
                </a:rPr>
                <a:t>  </a:t>
              </a:r>
              <a:endParaRPr lang="en-US" altLang="zh-CN" sz="4000" dirty="0" smtClean="0">
                <a:latin typeface="华文隶书" pitchFamily="2" charset="-122"/>
                <a:ea typeface="华文隶书" pitchFamily="2" charset="-122"/>
              </a:endParaRPr>
            </a:p>
            <a:p>
              <a:r>
                <a:rPr lang="zh-CN" altLang="en-US" sz="6600" dirty="0" smtClean="0">
                  <a:latin typeface="华文隶书" pitchFamily="2" charset="-122"/>
                  <a:ea typeface="华文隶书" pitchFamily="2" charset="-122"/>
                </a:rPr>
                <a:t>关键时刻</a:t>
              </a:r>
              <a:endParaRPr lang="en-US" altLang="zh-CN" sz="6600" dirty="0" smtClean="0">
                <a:latin typeface="华文隶书" pitchFamily="2" charset="-122"/>
                <a:ea typeface="华文隶书" pitchFamily="2" charset="-122"/>
              </a:endParaRPr>
            </a:p>
            <a:p>
              <a:endParaRPr lang="en-US" altLang="zh-CN" sz="5400" dirty="0" smtClean="0">
                <a:latin typeface="华文隶书" pitchFamily="2" charset="-122"/>
                <a:ea typeface="华文隶书" pitchFamily="2" charset="-122"/>
              </a:endParaRPr>
            </a:p>
            <a:p>
              <a:r>
                <a:rPr lang="zh-CN" altLang="en-US" sz="5400" dirty="0" smtClean="0">
                  <a:latin typeface="华文隶书" pitchFamily="2" charset="-122"/>
                  <a:ea typeface="华文隶书" pitchFamily="2" charset="-122"/>
                </a:rPr>
                <a:t>环保支持了</a:t>
              </a:r>
              <a:endParaRPr lang="en-US" altLang="zh-CN" sz="5400" dirty="0" smtClean="0">
                <a:latin typeface="华文隶书" pitchFamily="2" charset="-122"/>
                <a:ea typeface="华文隶书" pitchFamily="2" charset="-122"/>
              </a:endParaRPr>
            </a:p>
            <a:p>
              <a:r>
                <a:rPr lang="en-US" altLang="zh-CN" sz="5400" dirty="0" smtClean="0">
                  <a:latin typeface="华文隶书" pitchFamily="2" charset="-122"/>
                  <a:ea typeface="华文隶书" pitchFamily="2" charset="-122"/>
                </a:rPr>
                <a:t>《</a:t>
              </a:r>
              <a:r>
                <a:rPr lang="zh-CN" altLang="en-US" sz="5400" dirty="0" smtClean="0">
                  <a:latin typeface="华文隶书" pitchFamily="2" charset="-122"/>
                  <a:ea typeface="华文隶书" pitchFamily="2" charset="-122"/>
                </a:rPr>
                <a:t>城镇排水和污水处理条例</a:t>
              </a:r>
              <a:r>
                <a:rPr lang="en-US" altLang="zh-CN" sz="5400" dirty="0" smtClean="0">
                  <a:latin typeface="华文隶书" pitchFamily="2" charset="-122"/>
                  <a:ea typeface="华文隶书" pitchFamily="2" charset="-122"/>
                </a:rPr>
                <a:t>》    </a:t>
              </a:r>
              <a:r>
                <a:rPr lang="zh-CN" altLang="en-US" sz="5400" dirty="0" smtClean="0">
                  <a:latin typeface="华文隶书" pitchFamily="2" charset="-122"/>
                  <a:ea typeface="华文隶书" pitchFamily="2" charset="-122"/>
                </a:rPr>
                <a:t>通过国务院常务会  颁布出台</a:t>
              </a:r>
              <a:endParaRPr lang="en-US" altLang="zh-CN" sz="5400" dirty="0" smtClean="0">
                <a:latin typeface="华文新魏" panose="02010800040101010101" pitchFamily="2" charset="-122"/>
                <a:ea typeface="华文新魏" panose="02010800040101010101" pitchFamily="2" charset="-122"/>
              </a:endParaRPr>
            </a:p>
          </p:txBody>
        </p:sp>
      </p:grpSp>
      <p:pic>
        <p:nvPicPr>
          <p:cNvPr id="5" name="图片 4" descr="t01ea97a0611ad7925d.jpg"/>
          <p:cNvPicPr>
            <a:picLocks noChangeAspect="1"/>
          </p:cNvPicPr>
          <p:nvPr/>
        </p:nvPicPr>
        <p:blipFill>
          <a:blip r:embed="rId3" cstate="print"/>
          <a:stretch>
            <a:fillRect/>
          </a:stretch>
        </p:blipFill>
        <p:spPr>
          <a:xfrm>
            <a:off x="4283968" y="100313"/>
            <a:ext cx="4860033" cy="3400695"/>
          </a:xfrm>
          <a:prstGeom prst="rect">
            <a:avLst/>
          </a:prstGeom>
        </p:spPr>
      </p:pic>
    </p:spTree>
    <p:extLst>
      <p:ext uri="{BB962C8B-B14F-4D97-AF65-F5344CB8AC3E}">
        <p14:creationId xmlns:p14="http://schemas.microsoft.com/office/powerpoint/2010/main" val="26005623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098" y="14573"/>
            <a:ext cx="9468544" cy="6843428"/>
            <a:chOff x="1" y="567174"/>
            <a:chExt cx="9540552" cy="5400675"/>
          </a:xfrm>
        </p:grpSpPr>
        <p:pic>
          <p:nvPicPr>
            <p:cNvPr id="1026" name="Picture 2"/>
            <p:cNvPicPr>
              <a:picLocks noChangeAspect="1" noChangeArrowheads="1"/>
            </p:cNvPicPr>
            <p:nvPr/>
          </p:nvPicPr>
          <p:blipFill>
            <a:blip r:embed="rId2" cstate="print"/>
            <a:srcRect/>
            <a:stretch>
              <a:fillRect/>
            </a:stretch>
          </p:blipFill>
          <p:spPr bwMode="auto">
            <a:xfrm>
              <a:off x="1" y="567174"/>
              <a:ext cx="9144000" cy="5400675"/>
            </a:xfrm>
            <a:prstGeom prst="rect">
              <a:avLst/>
            </a:prstGeom>
            <a:noFill/>
            <a:ln w="9525">
              <a:noFill/>
              <a:miter lim="800000"/>
              <a:headEnd/>
              <a:tailEnd/>
            </a:ln>
            <a:effectLst/>
          </p:spPr>
        </p:pic>
        <p:sp>
          <p:nvSpPr>
            <p:cNvPr id="2" name="TextBox 1"/>
            <p:cNvSpPr txBox="1"/>
            <p:nvPr/>
          </p:nvSpPr>
          <p:spPr>
            <a:xfrm>
              <a:off x="196091" y="674643"/>
              <a:ext cx="9344462" cy="1311606"/>
            </a:xfrm>
            <a:prstGeom prst="rect">
              <a:avLst/>
            </a:prstGeom>
            <a:noFill/>
          </p:spPr>
          <p:txBody>
            <a:bodyPr wrap="square" rtlCol="0">
              <a:spAutoFit/>
            </a:bodyPr>
            <a:lstStyle/>
            <a:p>
              <a:r>
                <a:rPr lang="en-US" altLang="zh-CN" sz="5400" dirty="0" smtClean="0">
                  <a:latin typeface="华文隶书" pitchFamily="2" charset="-122"/>
                  <a:ea typeface="华文隶书" pitchFamily="2" charset="-122"/>
                </a:rPr>
                <a:t>2</a:t>
              </a:r>
              <a:r>
                <a:rPr lang="zh-CN" altLang="en-US" sz="5400" dirty="0" smtClean="0">
                  <a:latin typeface="华文隶书" pitchFamily="2" charset="-122"/>
                  <a:ea typeface="华文隶书" pitchFamily="2" charset="-122"/>
                </a:rPr>
                <a:t>、环保</a:t>
              </a:r>
              <a:r>
                <a:rPr lang="zh-CN" altLang="en-US" sz="5400" dirty="0">
                  <a:latin typeface="华文隶书" pitchFamily="2" charset="-122"/>
                  <a:ea typeface="华文隶书" pitchFamily="2" charset="-122"/>
                </a:rPr>
                <a:t>需求</a:t>
              </a:r>
              <a:endParaRPr lang="en-US" altLang="zh-CN" sz="5400" dirty="0" smtClean="0">
                <a:latin typeface="华文隶书" pitchFamily="2" charset="-122"/>
                <a:ea typeface="华文隶书" pitchFamily="2" charset="-122"/>
              </a:endParaRPr>
            </a:p>
            <a:p>
              <a:r>
                <a:rPr lang="zh-CN" altLang="en-US" sz="4800" dirty="0" smtClean="0">
                  <a:latin typeface="华文新魏" panose="02010800040101010101" pitchFamily="2" charset="-122"/>
                  <a:ea typeface="华文新魏" panose="02010800040101010101" pitchFamily="2" charset="-122"/>
                </a:rPr>
                <a:t>加快</a:t>
              </a:r>
              <a:r>
                <a:rPr lang="zh-CN" altLang="en-US" sz="4800" dirty="0">
                  <a:latin typeface="华文新魏" panose="02010800040101010101" pitchFamily="2" charset="-122"/>
                  <a:ea typeface="华文新魏" panose="02010800040101010101" pitchFamily="2" charset="-122"/>
                </a:rPr>
                <a:t>排水</a:t>
              </a:r>
              <a:r>
                <a:rPr lang="zh-CN" altLang="en-US" sz="4800" dirty="0" smtClean="0">
                  <a:latin typeface="华文新魏" panose="02010800040101010101" pitchFamily="2" charset="-122"/>
                  <a:ea typeface="华文新魏" panose="02010800040101010101" pitchFamily="2" charset="-122"/>
                </a:rPr>
                <a:t>行业改革进程</a:t>
              </a:r>
              <a:endParaRPr lang="en-US" altLang="zh-CN" sz="4800" dirty="0" smtClean="0">
                <a:latin typeface="华文新魏" panose="02010800040101010101" pitchFamily="2" charset="-122"/>
                <a:ea typeface="华文新魏" panose="02010800040101010101" pitchFamily="2" charset="-122"/>
              </a:endParaRPr>
            </a:p>
          </p:txBody>
        </p:sp>
      </p:grpSp>
      <p:sp>
        <p:nvSpPr>
          <p:cNvPr id="3" name="矩形 2"/>
          <p:cNvSpPr/>
          <p:nvPr/>
        </p:nvSpPr>
        <p:spPr>
          <a:xfrm>
            <a:off x="179512" y="1844824"/>
            <a:ext cx="8880375" cy="4924425"/>
          </a:xfrm>
          <a:prstGeom prst="rect">
            <a:avLst/>
          </a:prstGeom>
        </p:spPr>
        <p:txBody>
          <a:bodyPr wrap="square">
            <a:spAutoFit/>
          </a:bodyPr>
          <a:lstStyle/>
          <a:p>
            <a:pPr algn="ctr">
              <a:spcBef>
                <a:spcPts val="1300"/>
              </a:spcBef>
              <a:spcAft>
                <a:spcPts val="0"/>
              </a:spcAft>
            </a:pPr>
            <a:r>
              <a:rPr lang="zh-CN" altLang="zh-CN" sz="2400" b="1" kern="100"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关于印发推进城市污水、垃圾处理</a:t>
            </a:r>
            <a:r>
              <a:rPr lang="zh-CN" altLang="zh-CN" sz="2400" b="1" kern="1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产业化发展意见的通知</a:t>
            </a:r>
            <a:endParaRPr lang="zh-CN" altLang="zh-CN" sz="2400" b="1" kern="100" dirty="0" smtClean="0">
              <a:latin typeface="Times New Roman" panose="02020603050405020304" pitchFamily="18" charset="0"/>
              <a:ea typeface="宋体" panose="02010600030101010101" pitchFamily="2" charset="-122"/>
            </a:endParaRPr>
          </a:p>
          <a:p>
            <a:pPr algn="ctr">
              <a:lnSpc>
                <a:spcPts val="2000"/>
              </a:lnSpc>
              <a:spcAft>
                <a:spcPts val="0"/>
              </a:spcAft>
            </a:pPr>
            <a:r>
              <a:rPr lang="zh-CN" altLang="zh-CN" kern="0" dirty="0" smtClean="0">
                <a:solidFill>
                  <a:srgbClr val="000000"/>
                </a:solidFill>
                <a:latin typeface="Times New Roman" panose="02020603050405020304" pitchFamily="18" charset="0"/>
                <a:ea typeface="宋体" panose="02010600030101010101" pitchFamily="2" charset="-122"/>
              </a:rPr>
              <a:t>计</a:t>
            </a:r>
            <a:r>
              <a:rPr lang="zh-CN" altLang="zh-CN" kern="0" dirty="0">
                <a:solidFill>
                  <a:srgbClr val="000000"/>
                </a:solidFill>
                <a:latin typeface="Times New Roman" panose="02020603050405020304" pitchFamily="18" charset="0"/>
                <a:ea typeface="宋体" panose="02010600030101010101" pitchFamily="2" charset="-122"/>
              </a:rPr>
              <a:t>投资</a:t>
            </a:r>
            <a:r>
              <a:rPr lang="zh-CN" altLang="zh-CN" kern="100" dirty="0">
                <a:solidFill>
                  <a:srgbClr val="000000"/>
                </a:solidFill>
                <a:latin typeface="Times New Roman" panose="02020603050405020304" pitchFamily="18" charset="0"/>
                <a:ea typeface="宋体" panose="02010600030101010101" pitchFamily="2" charset="-122"/>
              </a:rPr>
              <a:t>〔</a:t>
            </a:r>
            <a:r>
              <a:rPr lang="en-US" altLang="zh-CN" kern="100" dirty="0">
                <a:solidFill>
                  <a:srgbClr val="000000"/>
                </a:solidFill>
                <a:latin typeface="Times New Roman" panose="02020603050405020304" pitchFamily="18" charset="0"/>
                <a:ea typeface="宋体" panose="02010600030101010101" pitchFamily="2" charset="-122"/>
              </a:rPr>
              <a:t>2002</a:t>
            </a:r>
            <a:r>
              <a:rPr lang="zh-CN" altLang="zh-CN" kern="100" dirty="0">
                <a:solidFill>
                  <a:srgbClr val="000000"/>
                </a:solidFill>
                <a:latin typeface="Times New Roman" panose="02020603050405020304" pitchFamily="18" charset="0"/>
                <a:ea typeface="宋体" panose="02010600030101010101" pitchFamily="2" charset="-122"/>
              </a:rPr>
              <a:t>〕</a:t>
            </a:r>
            <a:r>
              <a:rPr lang="en-US" altLang="zh-CN" kern="0" dirty="0">
                <a:solidFill>
                  <a:srgbClr val="000000"/>
                </a:solidFill>
                <a:latin typeface="Times New Roman" panose="02020603050405020304" pitchFamily="18" charset="0"/>
                <a:ea typeface="宋体" panose="02010600030101010101" pitchFamily="2" charset="-122"/>
              </a:rPr>
              <a:t>1591</a:t>
            </a:r>
            <a:r>
              <a:rPr lang="zh-CN" altLang="zh-CN" kern="0" dirty="0" smtClean="0">
                <a:solidFill>
                  <a:srgbClr val="000000"/>
                </a:solidFill>
                <a:latin typeface="Times New Roman" panose="02020603050405020304" pitchFamily="18" charset="0"/>
                <a:ea typeface="宋体" panose="02010600030101010101" pitchFamily="2" charset="-122"/>
              </a:rPr>
              <a:t>号</a:t>
            </a:r>
            <a:endParaRPr lang="zh-CN" altLang="zh-CN" sz="1400" kern="100" dirty="0">
              <a:latin typeface="Times New Roman" panose="02020603050405020304" pitchFamily="18" charset="0"/>
              <a:ea typeface="宋体" panose="02010600030101010101" pitchFamily="2" charset="-122"/>
            </a:endParaRPr>
          </a:p>
          <a:p>
            <a:pPr algn="just">
              <a:spcAft>
                <a:spcPts val="0"/>
              </a:spcAft>
            </a:pPr>
            <a:endParaRPr lang="en-US" altLang="zh-CN" sz="2400" kern="0" dirty="0" smtClean="0">
              <a:solidFill>
                <a:srgbClr val="000000"/>
              </a:solidFill>
              <a:latin typeface="Times New Roman" panose="02020603050405020304" pitchFamily="18" charset="0"/>
              <a:ea typeface="宋体" panose="02010600030101010101" pitchFamily="2" charset="-122"/>
            </a:endParaRPr>
          </a:p>
          <a:p>
            <a:pPr algn="just">
              <a:spcAft>
                <a:spcPts val="0"/>
              </a:spcAft>
            </a:pPr>
            <a:r>
              <a:rPr lang="zh-CN" altLang="zh-CN" sz="2400" kern="0" dirty="0" smtClean="0">
                <a:solidFill>
                  <a:srgbClr val="000000"/>
                </a:solidFill>
                <a:latin typeface="+mn-ea"/>
              </a:rPr>
              <a:t>各</a:t>
            </a:r>
            <a:r>
              <a:rPr lang="zh-CN" altLang="zh-CN" sz="2400" kern="0" dirty="0">
                <a:solidFill>
                  <a:srgbClr val="000000"/>
                </a:solidFill>
                <a:latin typeface="+mn-ea"/>
              </a:rPr>
              <a:t>省、自治区、直辖市人民政府、国务院有关部门：</a:t>
            </a:r>
            <a:endParaRPr lang="zh-CN" altLang="zh-CN" sz="2400" kern="100" dirty="0">
              <a:latin typeface="+mn-ea"/>
            </a:endParaRPr>
          </a:p>
          <a:p>
            <a:pPr indent="304800" algn="just">
              <a:spcAft>
                <a:spcPts val="0"/>
              </a:spcAft>
            </a:pPr>
            <a:r>
              <a:rPr lang="zh-CN" altLang="zh-CN" sz="2400" kern="0" dirty="0">
                <a:solidFill>
                  <a:srgbClr val="000000"/>
                </a:solidFill>
                <a:latin typeface="+mn-ea"/>
              </a:rPr>
              <a:t>为加快城市环境保护基础设施建设，促进环境保护与经济建设协调发展，国家计委、建设部、国家环境保护总局等部门共同研究制定了《关于推进城市污水、垃圾处理产业化发展的意见》，经报请国务院同意，现印发你们。请根据本地区、本部门的情况，制定和实施符合实际的具体政策措施，努力做好城市污水、垃圾处理产业化的推进工作。</a:t>
            </a:r>
            <a:endParaRPr lang="zh-CN" altLang="zh-CN" sz="2400" kern="100" dirty="0">
              <a:latin typeface="+mn-ea"/>
            </a:endParaRPr>
          </a:p>
          <a:p>
            <a:pPr indent="304800" algn="just">
              <a:spcAft>
                <a:spcPts val="0"/>
              </a:spcAft>
            </a:pPr>
            <a:r>
              <a:rPr lang="zh-CN" altLang="zh-CN" sz="2400" kern="0" dirty="0">
                <a:solidFill>
                  <a:srgbClr val="000000"/>
                </a:solidFill>
                <a:latin typeface="+mn-ea"/>
              </a:rPr>
              <a:t>附：《国家计委、建设部、国家环保总局关于推进城市污水、垃圾处理产业化发展的意见》</a:t>
            </a:r>
            <a:endParaRPr lang="zh-CN" altLang="zh-CN" sz="2400" kern="100" dirty="0">
              <a:latin typeface="+mn-ea"/>
            </a:endParaRPr>
          </a:p>
          <a:p>
            <a:pPr indent="304800" algn="r">
              <a:lnSpc>
                <a:spcPts val="2000"/>
              </a:lnSpc>
              <a:spcAft>
                <a:spcPts val="0"/>
              </a:spcAft>
            </a:pPr>
            <a:r>
              <a:rPr lang="en-US" altLang="zh-CN" sz="2400" kern="0" dirty="0">
                <a:solidFill>
                  <a:srgbClr val="000000"/>
                </a:solidFill>
                <a:latin typeface="+mn-ea"/>
              </a:rPr>
              <a:t> </a:t>
            </a:r>
            <a:r>
              <a:rPr lang="zh-CN" altLang="zh-CN" sz="2400" b="1" kern="0" dirty="0" smtClean="0">
                <a:solidFill>
                  <a:srgbClr val="000000"/>
                </a:solidFill>
                <a:latin typeface="黑体" panose="02010609060101010101" pitchFamily="49" charset="-122"/>
                <a:ea typeface="黑体" panose="02010609060101010101" pitchFamily="49" charset="-122"/>
              </a:rPr>
              <a:t>国家计委</a:t>
            </a:r>
            <a:r>
              <a:rPr lang="en-US" altLang="zh-CN" sz="2400" b="1" kern="100" dirty="0" smtClean="0">
                <a:latin typeface="黑体" panose="02010609060101010101" pitchFamily="49" charset="-122"/>
                <a:ea typeface="黑体" panose="02010609060101010101" pitchFamily="49" charset="-122"/>
              </a:rPr>
              <a:t> </a:t>
            </a:r>
            <a:r>
              <a:rPr lang="zh-CN" altLang="zh-CN" sz="2400" b="1" kern="0" dirty="0" smtClean="0">
                <a:solidFill>
                  <a:srgbClr val="000000"/>
                </a:solidFill>
                <a:latin typeface="黑体" panose="02010609060101010101" pitchFamily="49" charset="-122"/>
                <a:ea typeface="黑体" panose="02010609060101010101" pitchFamily="49" charset="-122"/>
              </a:rPr>
              <a:t>建设部</a:t>
            </a:r>
            <a:r>
              <a:rPr lang="en-US" altLang="zh-CN" sz="2400" b="1" kern="100" dirty="0" smtClean="0">
                <a:latin typeface="黑体" panose="02010609060101010101" pitchFamily="49" charset="-122"/>
                <a:ea typeface="黑体" panose="02010609060101010101" pitchFamily="49" charset="-122"/>
              </a:rPr>
              <a:t> </a:t>
            </a:r>
            <a:r>
              <a:rPr lang="zh-CN" altLang="zh-CN" sz="2400" b="1" kern="0" dirty="0" smtClean="0">
                <a:solidFill>
                  <a:srgbClr val="000000"/>
                </a:solidFill>
                <a:latin typeface="黑体" panose="02010609060101010101" pitchFamily="49" charset="-122"/>
                <a:ea typeface="黑体" panose="02010609060101010101" pitchFamily="49" charset="-122"/>
              </a:rPr>
              <a:t>环保总局</a:t>
            </a:r>
            <a:endParaRPr lang="zh-CN" altLang="zh-CN" sz="2400" b="1" kern="100" dirty="0">
              <a:latin typeface="黑体" panose="02010609060101010101" pitchFamily="49" charset="-122"/>
              <a:ea typeface="黑体" panose="02010609060101010101" pitchFamily="49" charset="-122"/>
            </a:endParaRPr>
          </a:p>
          <a:p>
            <a:pPr indent="304800" algn="r">
              <a:lnSpc>
                <a:spcPts val="2000"/>
              </a:lnSpc>
              <a:spcAft>
                <a:spcPts val="0"/>
              </a:spcAft>
            </a:pPr>
            <a:r>
              <a:rPr lang="zh-CN" altLang="zh-CN" sz="2000" b="1" kern="0" dirty="0">
                <a:solidFill>
                  <a:srgbClr val="000000"/>
                </a:solidFill>
                <a:latin typeface="+mn-ea"/>
              </a:rPr>
              <a:t>二○○二年九月十日</a:t>
            </a:r>
            <a:endParaRPr lang="zh-CN" altLang="zh-CN" sz="2000" b="1" kern="100" dirty="0">
              <a:effectLst/>
              <a:latin typeface="+mn-ea"/>
            </a:endParaRPr>
          </a:p>
        </p:txBody>
      </p:sp>
    </p:spTree>
    <p:extLst>
      <p:ext uri="{BB962C8B-B14F-4D97-AF65-F5344CB8AC3E}">
        <p14:creationId xmlns:p14="http://schemas.microsoft.com/office/powerpoint/2010/main" val="3050019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8712968" cy="7602081"/>
          </a:xfrm>
          <a:prstGeom prst="rect">
            <a:avLst/>
          </a:prstGeom>
        </p:spPr>
        <p:txBody>
          <a:bodyPr wrap="square">
            <a:spAutoFit/>
          </a:bodyPr>
          <a:lstStyle/>
          <a:p>
            <a:pPr indent="612000"/>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各地区要</a:t>
            </a:r>
            <a:r>
              <a:rPr lang="zh-CN" altLang="zh-CN" sz="2400" b="1"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转变</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污水、垃圾处理设施只能由政府投资、国有单位负责运营管理的</a:t>
            </a:r>
            <a:r>
              <a:rPr lang="zh-CN" altLang="zh-CN" sz="2400" b="1"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观念</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，解放</a:t>
            </a:r>
            <a:r>
              <a:rPr lang="zh-CN" altLang="zh-CN" sz="2400" b="1"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思想</a:t>
            </a:r>
            <a:r>
              <a:rPr lang="en-US" altLang="zh-CN" sz="2400" b="1"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切实</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推进城市污水、垃圾处理项目建设、运营的市场化改革</a:t>
            </a:r>
            <a:r>
              <a:rPr lang="zh-CN" altLang="zh-CN" sz="2400" b="1"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smtClean="0"/>
              <a:t>实现</a:t>
            </a:r>
            <a:r>
              <a:rPr lang="zh-CN" altLang="zh-CN" sz="2400" b="1" dirty="0"/>
              <a:t>投资</a:t>
            </a:r>
            <a:r>
              <a:rPr lang="zh-CN" altLang="zh-CN" sz="2400" b="1" dirty="0">
                <a:solidFill>
                  <a:srgbClr val="FF0000"/>
                </a:solidFill>
              </a:rPr>
              <a:t>主体多元化、运营主体企业化、运行管理</a:t>
            </a:r>
            <a:r>
              <a:rPr lang="zh-CN" altLang="zh-CN" sz="2400" b="1" dirty="0" smtClean="0">
                <a:solidFill>
                  <a:srgbClr val="FF0000"/>
                </a:solidFill>
              </a:rPr>
              <a:t>市场化</a:t>
            </a:r>
            <a:r>
              <a:rPr lang="en-US" altLang="zh-CN" sz="2400" b="1" dirty="0" smtClean="0"/>
              <a:t>…</a:t>
            </a:r>
          </a:p>
          <a:p>
            <a:pPr indent="612000"/>
            <a:r>
              <a:rPr lang="zh-CN" altLang="zh-CN" sz="2400" b="1" dirty="0"/>
              <a:t>征收的污水处理费要能够</a:t>
            </a:r>
            <a:r>
              <a:rPr lang="zh-CN" altLang="zh-CN" sz="2400" b="1" dirty="0">
                <a:solidFill>
                  <a:srgbClr val="FF0000"/>
                </a:solidFill>
              </a:rPr>
              <a:t>补偿</a:t>
            </a:r>
            <a:r>
              <a:rPr lang="zh-CN" altLang="zh-CN" sz="2400" b="1" dirty="0"/>
              <a:t>城市污水处理厂运营成本和合理的</a:t>
            </a:r>
            <a:r>
              <a:rPr lang="zh-CN" altLang="zh-CN" sz="2400" b="1" dirty="0">
                <a:solidFill>
                  <a:srgbClr val="FF0000"/>
                </a:solidFill>
              </a:rPr>
              <a:t>投资</a:t>
            </a:r>
            <a:r>
              <a:rPr lang="zh-CN" altLang="zh-CN" sz="2400" b="1" dirty="0" smtClean="0">
                <a:solidFill>
                  <a:srgbClr val="FF0000"/>
                </a:solidFill>
              </a:rPr>
              <a:t>回报</a:t>
            </a:r>
            <a:r>
              <a:rPr lang="en-US" altLang="zh-CN" sz="2400" b="1" dirty="0" smtClean="0"/>
              <a:t>…</a:t>
            </a:r>
            <a:r>
              <a:rPr lang="zh-CN" altLang="zh-CN" sz="2400" b="1" dirty="0" smtClean="0"/>
              <a:t>可</a:t>
            </a:r>
            <a:r>
              <a:rPr lang="zh-CN" altLang="zh-CN" sz="2400" b="1" dirty="0"/>
              <a:t>适当考虑污水</a:t>
            </a:r>
            <a:r>
              <a:rPr lang="zh-CN" altLang="zh-CN" sz="2400" b="1" dirty="0">
                <a:solidFill>
                  <a:srgbClr val="FF0000"/>
                </a:solidFill>
              </a:rPr>
              <a:t>管网</a:t>
            </a:r>
            <a:r>
              <a:rPr lang="zh-CN" altLang="zh-CN" sz="2400" b="1" dirty="0"/>
              <a:t>的建设</a:t>
            </a:r>
            <a:r>
              <a:rPr lang="zh-CN" altLang="zh-CN" sz="2400" b="1" dirty="0" smtClean="0"/>
              <a:t>费用</a:t>
            </a:r>
            <a:r>
              <a:rPr lang="en-US" altLang="zh-CN" sz="2400" b="1" dirty="0" smtClean="0"/>
              <a:t>…</a:t>
            </a:r>
            <a:endParaRPr lang="en-US" altLang="zh-CN" sz="2400" b="1" dirty="0"/>
          </a:p>
          <a:p>
            <a:pPr indent="612000"/>
            <a:r>
              <a:rPr lang="zh-CN" altLang="zh-CN" sz="2400" b="1" dirty="0"/>
              <a:t>新建城市污水、垃圾处理</a:t>
            </a:r>
            <a:r>
              <a:rPr lang="zh-CN" altLang="zh-CN" sz="2400" b="1" dirty="0" smtClean="0"/>
              <a:t>设施</a:t>
            </a:r>
            <a:r>
              <a:rPr lang="en-US" altLang="zh-CN" sz="2400" b="1" dirty="0" smtClean="0"/>
              <a:t>…</a:t>
            </a:r>
            <a:r>
              <a:rPr lang="zh-CN" altLang="zh-CN" sz="2400" b="1" dirty="0" smtClean="0"/>
              <a:t>通过</a:t>
            </a:r>
            <a:r>
              <a:rPr lang="zh-CN" altLang="zh-CN" sz="2400" b="1" dirty="0">
                <a:solidFill>
                  <a:srgbClr val="FF0000"/>
                </a:solidFill>
              </a:rPr>
              <a:t>招标选择投资者</a:t>
            </a:r>
            <a:r>
              <a:rPr lang="zh-CN" altLang="zh-CN" sz="2400" b="1" dirty="0"/>
              <a:t>。鼓励社会投资主体采用</a:t>
            </a:r>
            <a:r>
              <a:rPr lang="en-US" altLang="zh-CN" sz="2400" b="1" dirty="0">
                <a:solidFill>
                  <a:srgbClr val="FF0000"/>
                </a:solidFill>
              </a:rPr>
              <a:t>BOT</a:t>
            </a:r>
            <a:r>
              <a:rPr lang="zh-CN" altLang="zh-CN" sz="2400" b="1" dirty="0">
                <a:solidFill>
                  <a:srgbClr val="FF0000"/>
                </a:solidFill>
              </a:rPr>
              <a:t>等特许经营</a:t>
            </a:r>
            <a:r>
              <a:rPr lang="zh-CN" altLang="zh-CN" sz="2400" b="1" dirty="0" smtClean="0">
                <a:solidFill>
                  <a:srgbClr val="FF0000"/>
                </a:solidFill>
              </a:rPr>
              <a:t>方式</a:t>
            </a:r>
            <a:r>
              <a:rPr lang="en-US" altLang="zh-CN" sz="2400" b="1" dirty="0" smtClean="0"/>
              <a:t>….</a:t>
            </a:r>
            <a:r>
              <a:rPr lang="zh-CN" altLang="zh-CN" sz="2400" b="1" dirty="0" smtClean="0"/>
              <a:t>投资</a:t>
            </a:r>
            <a:r>
              <a:rPr lang="zh-CN" altLang="zh-CN" sz="2400" b="1" dirty="0"/>
              <a:t>城市污水、垃圾处理设施，项目资本金应不低于总投资的</a:t>
            </a:r>
            <a:r>
              <a:rPr lang="en-US" altLang="zh-CN" sz="2400" b="1" dirty="0">
                <a:solidFill>
                  <a:srgbClr val="FF0000"/>
                </a:solidFill>
              </a:rPr>
              <a:t>20%</a:t>
            </a:r>
            <a:r>
              <a:rPr lang="zh-CN" altLang="zh-CN" sz="2400" b="1" dirty="0"/>
              <a:t>，经营期限不超过</a:t>
            </a:r>
            <a:r>
              <a:rPr lang="en-US" altLang="zh-CN" sz="2400" b="1" dirty="0">
                <a:solidFill>
                  <a:srgbClr val="FF0000"/>
                </a:solidFill>
              </a:rPr>
              <a:t>30</a:t>
            </a:r>
            <a:r>
              <a:rPr lang="zh-CN" altLang="zh-CN" sz="2400" b="1" dirty="0" smtClean="0">
                <a:solidFill>
                  <a:srgbClr val="FF0000"/>
                </a:solidFill>
              </a:rPr>
              <a:t>年</a:t>
            </a:r>
            <a:r>
              <a:rPr lang="en-US" altLang="zh-CN" sz="2400" b="1" dirty="0" smtClean="0"/>
              <a:t>…</a:t>
            </a:r>
            <a:r>
              <a:rPr lang="zh-CN" altLang="zh-CN" sz="2400" b="1" dirty="0" smtClean="0"/>
              <a:t>特许</a:t>
            </a:r>
            <a:r>
              <a:rPr lang="zh-CN" altLang="zh-CN" sz="2400" b="1" dirty="0">
                <a:solidFill>
                  <a:srgbClr val="FF0000"/>
                </a:solidFill>
              </a:rPr>
              <a:t>承包经营</a:t>
            </a:r>
            <a:r>
              <a:rPr lang="zh-CN" altLang="zh-CN" sz="2400" b="1" dirty="0"/>
              <a:t>期限一般不超过</a:t>
            </a:r>
            <a:r>
              <a:rPr lang="en-US" altLang="zh-CN" sz="2400" b="1" dirty="0">
                <a:solidFill>
                  <a:srgbClr val="FF0000"/>
                </a:solidFill>
              </a:rPr>
              <a:t>8</a:t>
            </a:r>
            <a:r>
              <a:rPr lang="zh-CN" altLang="zh-CN" sz="2400" b="1" dirty="0">
                <a:solidFill>
                  <a:srgbClr val="FF0000"/>
                </a:solidFill>
              </a:rPr>
              <a:t>年</a:t>
            </a:r>
            <a:r>
              <a:rPr lang="zh-CN" altLang="zh-CN" sz="2400" b="1" dirty="0"/>
              <a:t>，特许经营期或承包运营期满后重新进行</a:t>
            </a:r>
            <a:r>
              <a:rPr lang="zh-CN" altLang="zh-CN" sz="2400" b="1" dirty="0" smtClean="0"/>
              <a:t>招标</a:t>
            </a:r>
            <a:r>
              <a:rPr lang="en-US" altLang="zh-CN" sz="2400" b="1" dirty="0" smtClean="0"/>
              <a:t>…</a:t>
            </a:r>
          </a:p>
          <a:p>
            <a:pPr indent="612000"/>
            <a:r>
              <a:rPr lang="zh-CN" altLang="zh-CN" sz="2400" b="1" dirty="0"/>
              <a:t>城市污水、垃圾处理生产用电按</a:t>
            </a:r>
            <a:r>
              <a:rPr lang="zh-CN" altLang="zh-CN" sz="2400" b="1" dirty="0">
                <a:solidFill>
                  <a:srgbClr val="FF0000"/>
                </a:solidFill>
              </a:rPr>
              <a:t>优惠用电价格</a:t>
            </a:r>
            <a:r>
              <a:rPr lang="zh-CN" altLang="zh-CN" sz="2400" b="1" dirty="0" smtClean="0"/>
              <a:t>执行</a:t>
            </a:r>
            <a:r>
              <a:rPr lang="en-US" altLang="zh-CN" sz="2400" b="1" dirty="0" smtClean="0"/>
              <a:t>…</a:t>
            </a:r>
            <a:endParaRPr lang="zh-CN" altLang="zh-CN" sz="2400" b="1" dirty="0"/>
          </a:p>
          <a:p>
            <a:pPr indent="612000"/>
            <a:r>
              <a:rPr lang="zh-CN" altLang="zh-CN" sz="2400" b="1" dirty="0"/>
              <a:t>对新建城市污水、垃圾处理设施可采取行政划拨方式提供项目建设用地。投资、运营企业在合同期限内拥有</a:t>
            </a:r>
            <a:r>
              <a:rPr lang="zh-CN" altLang="zh-CN" sz="2400" b="1" dirty="0">
                <a:solidFill>
                  <a:srgbClr val="FF0000"/>
                </a:solidFill>
              </a:rPr>
              <a:t>划拨土地</a:t>
            </a:r>
            <a:r>
              <a:rPr lang="zh-CN" altLang="zh-CN" sz="2400" b="1" dirty="0"/>
              <a:t>规定用途的</a:t>
            </a:r>
            <a:r>
              <a:rPr lang="zh-CN" altLang="zh-CN" sz="2400" b="1" dirty="0" smtClean="0"/>
              <a:t>使用权</a:t>
            </a:r>
            <a:r>
              <a:rPr lang="en-US" altLang="zh-CN" sz="2400" b="1" dirty="0" smtClean="0"/>
              <a:t>…</a:t>
            </a:r>
          </a:p>
          <a:p>
            <a:pPr indent="612000"/>
            <a:r>
              <a:rPr lang="zh-CN" altLang="zh-CN" sz="2400" b="1" dirty="0"/>
              <a:t>清理</a:t>
            </a:r>
            <a:r>
              <a:rPr lang="zh-CN" altLang="zh-CN" sz="2400" b="1" dirty="0">
                <a:solidFill>
                  <a:srgbClr val="FF0000"/>
                </a:solidFill>
              </a:rPr>
              <a:t>行政性壁垒</a:t>
            </a:r>
            <a:r>
              <a:rPr lang="zh-CN" altLang="zh-CN" sz="2400" b="1" dirty="0"/>
              <a:t>和</a:t>
            </a:r>
            <a:r>
              <a:rPr lang="zh-CN" altLang="zh-CN" sz="2400" b="1" dirty="0">
                <a:solidFill>
                  <a:srgbClr val="FF0000"/>
                </a:solidFill>
              </a:rPr>
              <a:t>地区分割</a:t>
            </a:r>
            <a:r>
              <a:rPr lang="zh-CN" altLang="zh-CN" sz="2400" b="1" dirty="0"/>
              <a:t>障碍</a:t>
            </a:r>
            <a:r>
              <a:rPr lang="en-US" altLang="zh-CN" sz="2400" b="1" dirty="0"/>
              <a:t>…</a:t>
            </a:r>
            <a:r>
              <a:rPr lang="zh-CN" altLang="zh-CN" sz="2400" b="1" dirty="0"/>
              <a:t>创造公开、公平、公正的市场竞争环境。</a:t>
            </a:r>
          </a:p>
          <a:p>
            <a:pPr indent="612000"/>
            <a:endParaRPr lang="zh-CN" altLang="zh-CN" sz="2400" b="1" dirty="0"/>
          </a:p>
          <a:p>
            <a:pPr indent="457200"/>
            <a:endParaRPr lang="zh-CN" altLang="zh-CN" sz="2000" dirty="0"/>
          </a:p>
          <a:p>
            <a:endParaRPr lang="zh-CN" altLang="zh-CN" dirty="0"/>
          </a:p>
          <a:p>
            <a:endParaRPr lang="zh-CN" altLang="en-US" dirty="0"/>
          </a:p>
        </p:txBody>
      </p:sp>
    </p:spTree>
    <p:extLst>
      <p:ext uri="{BB962C8B-B14F-4D97-AF65-F5344CB8AC3E}">
        <p14:creationId xmlns:p14="http://schemas.microsoft.com/office/powerpoint/2010/main" val="20699342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3420</TotalTime>
  <Words>923</Words>
  <Application>Microsoft Office PowerPoint</Application>
  <PresentationFormat>全屏显示(4:3)</PresentationFormat>
  <Paragraphs>104</Paragraphs>
  <Slides>15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15</vt:i4>
      </vt:variant>
    </vt:vector>
  </HeadingPairs>
  <TitlesOfParts>
    <vt:vector size="32" baseType="lpstr">
      <vt:lpstr>仿宋_GB2312</vt:lpstr>
      <vt:lpstr>黑体</vt:lpstr>
      <vt:lpstr>华文仿宋</vt:lpstr>
      <vt:lpstr>华文行楷</vt:lpstr>
      <vt:lpstr>华文琥珀</vt:lpstr>
      <vt:lpstr>华文楷体</vt:lpstr>
      <vt:lpstr>华文隶书</vt:lpstr>
      <vt:lpstr>华文新魏</vt:lpstr>
      <vt:lpstr>隶书</vt:lpstr>
      <vt:lpstr>宋体</vt:lpstr>
      <vt:lpstr>Arial</vt:lpstr>
      <vt:lpstr>Calibri</vt:lpstr>
      <vt:lpstr>Franklin Gothic Book</vt:lpstr>
      <vt:lpstr>Franklin Gothic Medium</vt:lpstr>
      <vt:lpstr>Times New Roman</vt:lpstr>
      <vt:lpstr>Wingdings 2</vt:lpstr>
      <vt:lpstr>跋涉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污染减排的压力 形成污水处理的动力 2007年以来污水处理设施建设快速发展</vt:lpstr>
      <vt:lpstr>PowerPoint 演示文稿</vt:lpstr>
      <vt:lpstr>00年技术政策协调出台（主场 西山环保培训中心） 02年排放标准应运而生（由此 双30标准戛然而止）</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water0606</dc:creator>
  <cp:lastModifiedBy>张悦</cp:lastModifiedBy>
  <cp:revision>286</cp:revision>
  <dcterms:created xsi:type="dcterms:W3CDTF">2014-10-24T02:02:51Z</dcterms:created>
  <dcterms:modified xsi:type="dcterms:W3CDTF">2018-09-03T01:09:06Z</dcterms:modified>
</cp:coreProperties>
</file>