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63" r:id="rId4"/>
    <p:sldId id="264" r:id="rId5"/>
    <p:sldId id="273" r:id="rId6"/>
    <p:sldId id="276" r:id="rId7"/>
    <p:sldId id="265" r:id="rId8"/>
    <p:sldId id="277" r:id="rId9"/>
    <p:sldId id="278" r:id="rId10"/>
    <p:sldId id="258"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0B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2" d="100"/>
          <a:sy n="92" d="100"/>
        </p:scale>
        <p:origin x="-52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6DB104-E8EA-4380-8E73-357115D6131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5" name="日期占位符 4"/>
          <p:cNvSpPr>
            <a:spLocks noGrp="1"/>
          </p:cNvSpPr>
          <p:nvPr>
            <p:ph type="dt" sz="half" idx="10"/>
          </p:nvPr>
        </p:nvSpPr>
        <p:spPr/>
        <p:txBody>
          <a:bodyPr/>
          <a:lstStyle/>
          <a:p>
            <a:fld id="{2F642786-349D-4EA4-BAE5-81591A63C04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486DB104-E8EA-4380-8E73-357115D61313}" type="slidenum">
              <a:rPr lang="zh-CN" altLang="en-US" smtClean="0"/>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F642786-349D-4EA4-BAE5-81591A63C046}" type="datetimeFigureOut">
              <a:rPr lang="zh-CN" altLang="en-US" smtClean="0"/>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86DB104-E8EA-4380-8E73-357115D61313}" type="slidenum">
              <a:rPr lang="zh-CN" altLang="en-US" smtClean="0"/>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panose="05020102010507070707"/>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panose="05020102010507070707"/>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panose="05020102010507070707"/>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panose="05020102010507070707"/>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panose="05020102010507070707"/>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0" y="1772816"/>
            <a:ext cx="9144000" cy="2520280"/>
          </a:xfrm>
          <a:prstGeom prst="rect">
            <a:avLst/>
          </a:prstGeom>
        </p:spPr>
        <p:txBody>
          <a:bodyPr vert="horz" lIns="0" rIns="0" bIns="0" anchor="ctr" anchorCtr="0">
            <a:normAutofit/>
          </a:body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en-US" altLang="zh-CN" sz="4400" b="1" i="0" u="none" strike="noStrike" kern="1200" cap="none" spc="0" normalizeH="0" baseline="0" noProof="0" dirty="0" smtClean="0">
                <a:ln>
                  <a:noFill/>
                </a:ln>
                <a:solidFill>
                  <a:srgbClr val="FF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a:t>
            </a:r>
            <a:r>
              <a:rPr kumimoji="0" lang="zh-CN" altLang="en-US" sz="4400" b="1" i="0" u="none" strike="noStrike" kern="1200" cap="none" spc="0" normalizeH="0" baseline="0" noProof="0" dirty="0" smtClean="0">
                <a:ln>
                  <a:noFill/>
                </a:ln>
                <a:solidFill>
                  <a:srgbClr val="FF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中国给水排水</a:t>
            </a:r>
            <a:r>
              <a:rPr kumimoji="0" lang="en-US" altLang="zh-CN" sz="4400" b="1" i="0" u="none" strike="noStrike" kern="1200" cap="none" spc="0" normalizeH="0" baseline="0" noProof="0" dirty="0" smtClean="0">
                <a:ln>
                  <a:noFill/>
                </a:ln>
                <a:solidFill>
                  <a:srgbClr val="FF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》2018</a:t>
            </a:r>
            <a:r>
              <a:rPr kumimoji="0" lang="zh-CN" altLang="en-US" sz="4400" b="1" i="0" u="none" strike="noStrike" kern="1200" cap="none" spc="0" normalizeH="0" baseline="0" noProof="0" dirty="0" smtClean="0">
                <a:ln>
                  <a:noFill/>
                </a:ln>
                <a:solidFill>
                  <a:srgbClr val="FF0000"/>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年度“九通杯”水处理技术创新奖颁奖仪式</a:t>
            </a:r>
            <a:endParaRPr kumimoji="0" lang="en-US" altLang="zh-CN" sz="4400" b="1" i="0" u="none" strike="noStrike" kern="1200" cap="none" spc="0" normalizeH="0" baseline="0" noProof="0" dirty="0" smtClean="0">
              <a:ln>
                <a:noFill/>
              </a:ln>
              <a:solidFill>
                <a:srgbClr val="FF0000"/>
              </a:solidFill>
              <a:effectLst/>
              <a:uLnTx/>
              <a:uFillTx/>
              <a:latin typeface="Times New Roman" panose="02020603050405020304" pitchFamily="18" charset="0"/>
              <a:ea typeface="华文楷体" panose="0201060004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29816"/>
            <a:ext cx="8229600" cy="1143000"/>
          </a:xfrm>
        </p:spPr>
        <p:txBody>
          <a:bodyPr anchor="ctr"/>
          <a:lstStyle/>
          <a:p>
            <a:pPr algn="ctr"/>
            <a:r>
              <a:rPr lang="zh-CN" altLang="en-US" dirty="0" smtClean="0">
                <a:solidFill>
                  <a:srgbClr val="FF0000"/>
                </a:solidFill>
              </a:rPr>
              <a:t>提名奖</a:t>
            </a:r>
            <a:endParaRPr lang="zh-CN" altLang="en-US" dirty="0">
              <a:solidFill>
                <a:srgbClr val="FF0000"/>
              </a:solidFill>
            </a:endParaRPr>
          </a:p>
        </p:txBody>
      </p:sp>
      <p:sp>
        <p:nvSpPr>
          <p:cNvPr id="3" name="内容占位符 2"/>
          <p:cNvSpPr>
            <a:spLocks noGrp="1"/>
          </p:cNvSpPr>
          <p:nvPr>
            <p:ph idx="1"/>
          </p:nvPr>
        </p:nvSpPr>
        <p:spPr>
          <a:xfrm>
            <a:off x="179512" y="1340768"/>
            <a:ext cx="8820472" cy="5544616"/>
          </a:xfrm>
        </p:spPr>
        <p:txBody>
          <a:bodyPr anchor="ctr">
            <a:noAutofit/>
          </a:bodyPr>
          <a:lstStyle/>
          <a:p>
            <a:pPr>
              <a:buFont typeface="Wingdings" panose="05000000000000000000" charset="0"/>
              <a:buChar char="u"/>
            </a:pPr>
            <a:r>
              <a:rPr sz="2400" b="1" dirty="0" smtClean="0"/>
              <a:t>新型生</a:t>
            </a:r>
            <a:r>
              <a:rPr lang="zh-CN" altLang="en-US" sz="2400" b="1" dirty="0" smtClean="0"/>
              <a:t>物转盘</a:t>
            </a:r>
            <a:endParaRPr lang="en-US" altLang="zh-CN" sz="2400" b="1" dirty="0" smtClean="0">
              <a:latin typeface="Times New Roman" panose="02020603050405020304" pitchFamily="18" charset="0"/>
              <a:cs typeface="Times New Roman" panose="02020603050405020304" pitchFamily="18" charset="0"/>
            </a:endParaRPr>
          </a:p>
          <a:p>
            <a:pPr>
              <a:spcAft>
                <a:spcPts val="1200"/>
              </a:spcAft>
              <a:buNone/>
            </a:pPr>
            <a:r>
              <a:rPr lang="zh-CN" altLang="en-US" sz="2400" dirty="0" smtClean="0"/>
              <a:t>    </a:t>
            </a:r>
            <a:r>
              <a:rPr lang="zh-CN" altLang="en-US" sz="2400" dirty="0" smtClean="0">
                <a:sym typeface="+mn-ea"/>
              </a:rPr>
              <a:t>尚永超</a:t>
            </a:r>
            <a:r>
              <a:rPr lang="zh-CN" altLang="en-US" sz="2400" dirty="0" smtClean="0"/>
              <a:t>（青岛欧仁环境科技有限公司）</a:t>
            </a:r>
            <a:endParaRPr lang="zh-CN" altLang="en-US" sz="24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污泥脱水絮脱凝剂及其脱水方法</a:t>
            </a:r>
            <a:endParaRPr sz="2400" b="1" dirty="0" smtClean="0"/>
          </a:p>
          <a:p>
            <a:pPr lvl="0">
              <a:spcAft>
                <a:spcPts val="1200"/>
              </a:spcAft>
              <a:buNone/>
            </a:pPr>
            <a:r>
              <a:rPr lang="zh-CN" altLang="en-US" sz="2400" dirty="0" smtClean="0"/>
              <a:t>    杨伟，杜普利（</a:t>
            </a:r>
            <a:r>
              <a:rPr lang="zh-CN" altLang="en-US" sz="2400" dirty="0" smtClean="0">
                <a:sym typeface="+mn-ea"/>
              </a:rPr>
              <a:t>杜普利</a:t>
            </a:r>
            <a:r>
              <a:rPr lang="zh-CN" altLang="en-US" sz="2400" dirty="0" smtClean="0"/>
              <a:t>） </a:t>
            </a:r>
            <a:endParaRPr lang="zh-CN" alt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u"/>
            </a:pPr>
            <a:r>
              <a:rPr sz="2400" b="1" dirty="0" smtClean="0"/>
              <a:t>降低负荷+臭氧催化氧化用于张贵庄污水处理厂提标改造</a:t>
            </a:r>
            <a:endParaRPr lang="zh-CN" altLang="en-US" sz="2400" dirty="0" smtClean="0">
              <a:latin typeface="Times New Roman" panose="02020603050405020304" pitchFamily="18" charset="0"/>
              <a:cs typeface="Times New Roman" panose="02020603050405020304" pitchFamily="18" charset="0"/>
            </a:endParaRPr>
          </a:p>
          <a:p>
            <a:pPr>
              <a:spcAft>
                <a:spcPts val="1200"/>
              </a:spcAft>
              <a:buNone/>
            </a:pPr>
            <a:r>
              <a:rPr lang="zh-CN" altLang="en-US" sz="2400" dirty="0" smtClean="0">
                <a:latin typeface="Times New Roman" panose="02020603050405020304" pitchFamily="18" charset="0"/>
                <a:cs typeface="Times New Roman" panose="02020603050405020304" pitchFamily="18" charset="0"/>
              </a:rPr>
              <a:t>    </a:t>
            </a:r>
            <a:r>
              <a:rPr lang="zh-CN" altLang="en-US" sz="2400" spc="-100" dirty="0" smtClean="0"/>
              <a:t>王舜和，郭淑琴，李朦</a:t>
            </a:r>
            <a:r>
              <a:rPr lang="zh-CN" altLang="en-US" sz="2400" spc="-100" dirty="0" smtClean="0">
                <a:latin typeface="Times New Roman" panose="02020603050405020304" pitchFamily="18" charset="0"/>
                <a:cs typeface="Times New Roman" panose="02020603050405020304" pitchFamily="18" charset="0"/>
              </a:rPr>
              <a:t>（</a:t>
            </a:r>
            <a:r>
              <a:rPr lang="zh-CN" altLang="en-US" sz="2400" spc="-100" dirty="0" smtClean="0"/>
              <a:t>天津市市政工程设计研究院）</a:t>
            </a:r>
            <a:endParaRPr lang="zh-CN" altLang="en-US" sz="2400" spc="-100" dirty="0" smtClean="0"/>
          </a:p>
          <a:p>
            <a:pPr>
              <a:buFont typeface="Wingdings" panose="05000000000000000000" pitchFamily="2" charset="2"/>
              <a:buChar char="u"/>
            </a:pPr>
            <a:r>
              <a:rPr sz="2400" b="1" dirty="0" smtClean="0">
                <a:sym typeface="+mn-ea"/>
              </a:rPr>
              <a:t>超滤膜组合工艺在大型净水厂扩建工程中的应用</a:t>
            </a:r>
            <a:endParaRPr sz="2400" b="1" dirty="0" smtClean="0">
              <a:sym typeface="+mn-ea"/>
            </a:endParaRPr>
          </a:p>
          <a:p>
            <a:pPr>
              <a:spcAft>
                <a:spcPts val="1200"/>
              </a:spcAft>
              <a:buNone/>
            </a:pPr>
            <a:r>
              <a:rPr lang="zh-CN" altLang="en-US" sz="2400" dirty="0" smtClean="0">
                <a:latin typeface="Times New Roman" panose="02020603050405020304" pitchFamily="18" charset="0"/>
                <a:cs typeface="Times New Roman" panose="02020603050405020304" pitchFamily="18" charset="0"/>
                <a:sym typeface="+mn-ea"/>
              </a:rPr>
              <a:t>    </a:t>
            </a:r>
            <a:r>
              <a:rPr lang="zh-CN" altLang="en-US" sz="2400" spc="-100" dirty="0" smtClean="0">
                <a:sym typeface="+mn-ea"/>
              </a:rPr>
              <a:t>刘前军，周胜昔</a:t>
            </a:r>
            <a:r>
              <a:rPr lang="zh-CN" altLang="en-US" sz="2400" spc="-100" dirty="0" smtClean="0">
                <a:latin typeface="Times New Roman" panose="02020603050405020304" pitchFamily="18" charset="0"/>
                <a:cs typeface="Times New Roman" panose="02020603050405020304" pitchFamily="18" charset="0"/>
                <a:sym typeface="+mn-ea"/>
              </a:rPr>
              <a:t>（</a:t>
            </a:r>
            <a:r>
              <a:rPr lang="zh-CN" altLang="en-US" sz="2400" spc="-100" dirty="0" smtClean="0">
                <a:sym typeface="+mn-ea"/>
              </a:rPr>
              <a:t>浙江省城乡规划设计研究院）</a:t>
            </a:r>
            <a:endParaRPr lang="zh-CN" altLang="en-US" sz="2400" dirty="0">
              <a:latin typeface="Times New Roman" panose="02020603050405020304" pitchFamily="18" charset="0"/>
              <a:cs typeface="Times New Roman" panose="02020603050405020304" pitchFamily="18" charset="0"/>
            </a:endParaRPr>
          </a:p>
        </p:txBody>
      </p:sp>
      <p:sp>
        <p:nvSpPr>
          <p:cNvPr id="4" name="矩形 3"/>
          <p:cNvSpPr/>
          <p:nvPr/>
        </p:nvSpPr>
        <p:spPr>
          <a:xfrm>
            <a:off x="0" y="0"/>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40"/>
            <a:ext cx="8229600" cy="1143000"/>
          </a:xfrm>
        </p:spPr>
        <p:txBody>
          <a:bodyPr anchor="ctr"/>
          <a:lstStyle/>
          <a:p>
            <a:pPr algn="ctr"/>
            <a:r>
              <a:rPr lang="zh-CN" altLang="en-US" dirty="0" smtClean="0">
                <a:solidFill>
                  <a:srgbClr val="FF0000"/>
                </a:solidFill>
              </a:rPr>
              <a:t>提名奖</a:t>
            </a:r>
            <a:endParaRPr lang="zh-CN" altLang="en-US" dirty="0">
              <a:solidFill>
                <a:srgbClr val="FF0000"/>
              </a:solidFill>
            </a:endParaRPr>
          </a:p>
        </p:txBody>
      </p:sp>
      <p:sp>
        <p:nvSpPr>
          <p:cNvPr id="3" name="内容占位符 2"/>
          <p:cNvSpPr>
            <a:spLocks noGrp="1"/>
          </p:cNvSpPr>
          <p:nvPr>
            <p:ph idx="1"/>
          </p:nvPr>
        </p:nvSpPr>
        <p:spPr>
          <a:xfrm>
            <a:off x="179512" y="1627788"/>
            <a:ext cx="8820472" cy="5231504"/>
          </a:xfrm>
        </p:spPr>
        <p:txBody>
          <a:bodyPr anchor="ctr">
            <a:noAutofit/>
          </a:bodyPr>
          <a:lstStyle/>
          <a:p>
            <a:pPr>
              <a:buFont typeface="Wingdings" panose="05000000000000000000" pitchFamily="2" charset="2"/>
              <a:buChar char="u"/>
            </a:pPr>
            <a:r>
              <a:rPr sz="2400" b="1" dirty="0" smtClean="0"/>
              <a:t>印染企业废水分质处理及再生利用工程设计</a:t>
            </a:r>
            <a:endParaRPr sz="2400" b="1" dirty="0" smtClean="0"/>
          </a:p>
          <a:p>
            <a:pPr>
              <a:spcAft>
                <a:spcPts val="1200"/>
              </a:spcAft>
              <a:buNone/>
            </a:pPr>
            <a:r>
              <a:rPr lang="zh-CN" altLang="en-US" sz="2400" dirty="0" smtClean="0"/>
              <a:t>    朱秀荣，王锐，金鑫，等（西安建筑科技大学等）</a:t>
            </a:r>
            <a:endParaRPr lang="zh-CN" altLang="en-US" sz="24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太湖流域电镀园区污水处理厂提标改造工程设计</a:t>
            </a:r>
            <a:endParaRPr sz="2400" b="1" dirty="0" smtClean="0"/>
          </a:p>
          <a:p>
            <a:pPr>
              <a:spcAft>
                <a:spcPts val="1200"/>
              </a:spcAft>
              <a:buNone/>
            </a:pPr>
            <a:r>
              <a:rPr lang="zh-CN" altLang="en-US" sz="2400" dirty="0" smtClean="0"/>
              <a:t>    郭方峥，涂勇，徐军，等（江苏省环境科学研究院</a:t>
            </a:r>
            <a:r>
              <a:rPr lang="zh-CN" altLang="en-US" sz="2400" spc="-100" dirty="0" smtClean="0"/>
              <a:t>）</a:t>
            </a:r>
            <a:endParaRPr lang="zh-CN" altLang="en-US" sz="2400" spc="-1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印染园区集中式污水处理厂除臭工程设计实例</a:t>
            </a:r>
            <a:endParaRPr sz="2400" b="1" dirty="0" smtClean="0"/>
          </a:p>
          <a:p>
            <a:pPr lvl="0" fontAlgn="auto">
              <a:spcBef>
                <a:spcPts val="0"/>
              </a:spcBef>
              <a:spcAft>
                <a:spcPts val="0"/>
              </a:spcAft>
              <a:buNone/>
            </a:pPr>
            <a:r>
              <a:rPr lang="zh-CN" altLang="en-US" sz="2400" dirty="0" smtClean="0"/>
              <a:t>    沈为，吴运松，卢东昱，等</a:t>
            </a:r>
            <a:endParaRPr lang="zh-CN" altLang="en-US" sz="2400" dirty="0" smtClean="0"/>
          </a:p>
          <a:p>
            <a:pPr lvl="0">
              <a:spcAft>
                <a:spcPts val="1200"/>
              </a:spcAft>
              <a:buNone/>
            </a:pPr>
            <a:r>
              <a:rPr lang="zh-CN" altLang="en-US" sz="2400" dirty="0" smtClean="0"/>
              <a:t>  （常州市武进湖塘科技产业园投资管理有限公司等）</a:t>
            </a:r>
            <a:endParaRPr lang="zh-CN" alt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u"/>
            </a:pPr>
            <a:r>
              <a:rPr lang="zh-CN" altLang="en-US" sz="2400" b="1" dirty="0" smtClean="0">
                <a:latin typeface="Times New Roman" panose="02020603050405020304" pitchFamily="18" charset="0"/>
                <a:cs typeface="Times New Roman" panose="02020603050405020304" pitchFamily="18" charset="0"/>
              </a:rPr>
              <a:t>污泥低温真空脱水干化工艺的工程应用</a:t>
            </a:r>
            <a:endParaRPr lang="zh-CN" altLang="en-US" sz="2400" dirty="0" smtClean="0">
              <a:latin typeface="Times New Roman" panose="02020603050405020304" pitchFamily="18" charset="0"/>
              <a:cs typeface="Times New Roman" panose="02020603050405020304" pitchFamily="18" charset="0"/>
            </a:endParaRPr>
          </a:p>
          <a:p>
            <a:pPr>
              <a:spcAft>
                <a:spcPts val="1200"/>
              </a:spcAft>
              <a:buNone/>
            </a:pPr>
            <a:r>
              <a:rPr lang="zh-CN" altLang="en-US" sz="2400" dirty="0" smtClean="0"/>
              <a:t>    李亮，史慧婷（中国市政工程中南设计研究总院有限公司等</a:t>
            </a:r>
            <a:r>
              <a:rPr lang="zh-CN" altLang="en-US" sz="2400" dirty="0" smtClean="0">
                <a:latin typeface="Times New Roman" panose="02020603050405020304" pitchFamily="18" charset="0"/>
                <a:cs typeface="Times New Roman" panose="02020603050405020304" pitchFamily="18" charset="0"/>
              </a:rPr>
              <a:t>）</a:t>
            </a:r>
            <a:endParaRPr lang="en-US" altLang="zh-CN" sz="2400" dirty="0" smtClean="0">
              <a:latin typeface="Times New Roman" panose="02020603050405020304" pitchFamily="18" charset="0"/>
              <a:cs typeface="Times New Roman" panose="02020603050405020304" pitchFamily="18" charset="0"/>
            </a:endParaRPr>
          </a:p>
        </p:txBody>
      </p:sp>
      <p:sp>
        <p:nvSpPr>
          <p:cNvPr id="4" name="矩形 3"/>
          <p:cNvSpPr/>
          <p:nvPr/>
        </p:nvSpPr>
        <p:spPr>
          <a:xfrm>
            <a:off x="0" y="0"/>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标题 3"/>
          <p:cNvSpPr>
            <a:spLocks noGrp="1"/>
          </p:cNvSpPr>
          <p:nvPr>
            <p:ph type="title"/>
          </p:nvPr>
        </p:nvSpPr>
        <p:spPr>
          <a:xfrm>
            <a:off x="457200" y="857240"/>
            <a:ext cx="8229600" cy="1143000"/>
          </a:xfrm>
        </p:spPr>
        <p:txBody>
          <a:bodyPr anchor="ctr"/>
          <a:p>
            <a:pPr algn="ctr"/>
            <a:r>
              <a:rPr lang="zh-CN" altLang="en-US" dirty="0" smtClean="0">
                <a:solidFill>
                  <a:srgbClr val="FF0000"/>
                </a:solidFill>
              </a:rPr>
              <a:t>提名奖</a:t>
            </a:r>
            <a:endParaRPr lang="zh-CN" altLang="en-US" dirty="0">
              <a:solidFill>
                <a:srgbClr val="FF0000"/>
              </a:solidFill>
            </a:endParaRPr>
          </a:p>
        </p:txBody>
      </p:sp>
      <p:sp>
        <p:nvSpPr>
          <p:cNvPr id="5" name="内容占位符 4"/>
          <p:cNvSpPr>
            <a:spLocks noGrp="1"/>
          </p:cNvSpPr>
          <p:nvPr>
            <p:ph idx="1"/>
          </p:nvPr>
        </p:nvSpPr>
        <p:spPr>
          <a:xfrm>
            <a:off x="179512" y="1556033"/>
            <a:ext cx="8820472" cy="5231504"/>
          </a:xfrm>
        </p:spPr>
        <p:txBody>
          <a:bodyPr anchor="ctr">
            <a:noAutofit/>
          </a:bodyPr>
          <a:p>
            <a:pPr>
              <a:buFont typeface="Wingdings" panose="05000000000000000000" pitchFamily="2" charset="2"/>
              <a:buChar char="u"/>
            </a:pPr>
            <a:r>
              <a:rPr sz="2400" b="1" dirty="0" smtClean="0"/>
              <a:t>煤制油废水深度处理及回用工程案例</a:t>
            </a:r>
            <a:endParaRPr sz="2400" b="1" dirty="0" smtClean="0"/>
          </a:p>
          <a:p>
            <a:pPr>
              <a:spcAft>
                <a:spcPts val="1200"/>
              </a:spcAft>
              <a:buNone/>
            </a:pPr>
            <a:r>
              <a:rPr lang="zh-CN" altLang="en-US" sz="2400" dirty="0" smtClean="0"/>
              <a:t>    俞彬，陈朝峰，赵亮，等（博天环境集团股份有限公司）</a:t>
            </a:r>
            <a:endParaRPr lang="zh-CN" altLang="en-US" sz="24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沙漠油田苦咸水多效板式蒸馏淡化系统设计与性能测试</a:t>
            </a:r>
            <a:endParaRPr sz="2400" b="1" dirty="0" smtClean="0"/>
          </a:p>
          <a:p>
            <a:pPr fontAlgn="auto">
              <a:spcBef>
                <a:spcPts val="0"/>
              </a:spcBef>
              <a:spcAft>
                <a:spcPts val="0"/>
              </a:spcAft>
              <a:buNone/>
            </a:pPr>
            <a:r>
              <a:rPr lang="zh-CN" altLang="en-US" sz="2400" dirty="0" smtClean="0"/>
              <a:t>    苗超，齐春华，谢春刚，等</a:t>
            </a:r>
            <a:endParaRPr lang="zh-CN" altLang="en-US" sz="2400" dirty="0" smtClean="0"/>
          </a:p>
          <a:p>
            <a:pPr>
              <a:spcAft>
                <a:spcPts val="1200"/>
              </a:spcAft>
              <a:buNone/>
            </a:pPr>
            <a:r>
              <a:rPr lang="zh-CN" altLang="en-US" sz="2400" dirty="0" smtClean="0"/>
              <a:t>  （国家海洋局天津海水淡化与综合利用研究所等</a:t>
            </a:r>
            <a:r>
              <a:rPr lang="zh-CN" altLang="en-US" sz="2400" spc="-100" dirty="0" smtClean="0"/>
              <a:t>）</a:t>
            </a:r>
            <a:endParaRPr lang="zh-CN" altLang="en-US" sz="2400" spc="-1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离心脱水干化一体技术用于处理危险固废（化工污泥）</a:t>
            </a:r>
            <a:endParaRPr sz="2400" b="1" dirty="0" smtClean="0"/>
          </a:p>
          <a:p>
            <a:pPr lvl="0">
              <a:spcAft>
                <a:spcPts val="1200"/>
              </a:spcAft>
              <a:buNone/>
            </a:pPr>
            <a:r>
              <a:rPr lang="zh-CN" altLang="en-US" sz="2400" dirty="0" smtClean="0"/>
              <a:t>    </a:t>
            </a:r>
            <a:r>
              <a:rPr lang="zh-CN" altLang="en-US" sz="2400" dirty="0" smtClean="0">
                <a:sym typeface="+mn-ea"/>
              </a:rPr>
              <a:t>俞利楠</a:t>
            </a:r>
            <a:r>
              <a:rPr lang="zh-CN" altLang="en-US" sz="2400" dirty="0" smtClean="0"/>
              <a:t>（上海市离心机械研究所有限公司）</a:t>
            </a:r>
            <a:endParaRPr lang="zh-CN" alt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u"/>
            </a:pPr>
            <a:r>
              <a:rPr lang="zh-CN" altLang="en-US" sz="2400" b="1" dirty="0" smtClean="0">
                <a:latin typeface="Times New Roman" panose="02020603050405020304" pitchFamily="18" charset="0"/>
                <a:cs typeface="Times New Roman" panose="02020603050405020304" pitchFamily="18" charset="0"/>
              </a:rPr>
              <a:t>武汉市汤逊湖水系南湖汇水区排水系统优化设计</a:t>
            </a:r>
            <a:endParaRPr lang="zh-CN" altLang="en-US" sz="2400" b="1" dirty="0" smtClean="0">
              <a:latin typeface="Times New Roman" panose="02020603050405020304" pitchFamily="18" charset="0"/>
              <a:cs typeface="Times New Roman" panose="02020603050405020304" pitchFamily="18" charset="0"/>
            </a:endParaRPr>
          </a:p>
          <a:p>
            <a:pPr>
              <a:spcAft>
                <a:spcPts val="1200"/>
              </a:spcAft>
              <a:buNone/>
            </a:pPr>
            <a:r>
              <a:rPr lang="zh-CN" altLang="en-US" sz="2400" dirty="0" smtClean="0"/>
              <a:t>    李敏，陈翠珍，蒋佳鑫，等（武汉市水务科学研究院等</a:t>
            </a:r>
            <a:r>
              <a:rPr lang="zh-CN" altLang="en-US" sz="2400" dirty="0" smtClean="0">
                <a:latin typeface="Times New Roman" panose="02020603050405020304" pitchFamily="18" charset="0"/>
                <a:cs typeface="Times New Roman" panose="02020603050405020304" pitchFamily="18" charset="0"/>
              </a:rPr>
              <a:t>）</a:t>
            </a:r>
            <a:endParaRPr lang="en-US" altLang="zh-CN" sz="2400" dirty="0" smtClean="0">
              <a:latin typeface="Times New Roman" panose="02020603050405020304" pitchFamily="18" charset="0"/>
              <a:cs typeface="Times New Roman" panose="02020603050405020304" pitchFamily="18" charset="0"/>
            </a:endParaRPr>
          </a:p>
        </p:txBody>
      </p:sp>
      <p:sp>
        <p:nvSpPr>
          <p:cNvPr id="6" name="矩形 5"/>
          <p:cNvSpPr/>
          <p:nvPr/>
        </p:nvSpPr>
        <p:spPr>
          <a:xfrm>
            <a:off x="0" y="-8255"/>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标题 3"/>
          <p:cNvSpPr>
            <a:spLocks noGrp="1"/>
          </p:cNvSpPr>
          <p:nvPr>
            <p:ph type="title"/>
          </p:nvPr>
        </p:nvSpPr>
        <p:spPr>
          <a:xfrm>
            <a:off x="457200" y="857240"/>
            <a:ext cx="8229600" cy="1143000"/>
          </a:xfrm>
        </p:spPr>
        <p:txBody>
          <a:bodyPr anchor="ctr"/>
          <a:p>
            <a:pPr algn="ctr"/>
            <a:r>
              <a:rPr lang="zh-CN" altLang="en-US" dirty="0" smtClean="0">
                <a:solidFill>
                  <a:srgbClr val="FF0000"/>
                </a:solidFill>
              </a:rPr>
              <a:t>提名奖</a:t>
            </a:r>
            <a:endParaRPr lang="zh-CN" altLang="en-US" dirty="0">
              <a:solidFill>
                <a:srgbClr val="FF0000"/>
              </a:solidFill>
            </a:endParaRPr>
          </a:p>
        </p:txBody>
      </p:sp>
      <p:sp>
        <p:nvSpPr>
          <p:cNvPr id="5" name="内容占位符 4"/>
          <p:cNvSpPr>
            <a:spLocks noGrp="1"/>
          </p:cNvSpPr>
          <p:nvPr>
            <p:ph idx="1"/>
          </p:nvPr>
        </p:nvSpPr>
        <p:spPr>
          <a:xfrm>
            <a:off x="179512" y="1556033"/>
            <a:ext cx="8820472" cy="5231504"/>
          </a:xfrm>
        </p:spPr>
        <p:txBody>
          <a:bodyPr anchor="ctr">
            <a:noAutofit/>
          </a:bodyPr>
          <a:p>
            <a:pPr>
              <a:buFont typeface="Wingdings" panose="05000000000000000000" pitchFamily="2" charset="2"/>
              <a:buChar char="u"/>
            </a:pPr>
            <a:r>
              <a:rPr sz="2400" b="1" dirty="0" smtClean="0"/>
              <a:t>新型输水涂塑复合钢管及接口的研制与应用</a:t>
            </a:r>
            <a:endParaRPr sz="2400" b="1" dirty="0" smtClean="0"/>
          </a:p>
          <a:p>
            <a:pPr>
              <a:spcAft>
                <a:spcPts val="1200"/>
              </a:spcAft>
              <a:buNone/>
            </a:pPr>
            <a:r>
              <a:rPr lang="zh-CN" altLang="en-US" sz="2400" dirty="0" smtClean="0"/>
              <a:t>    高印军，王大勇，杨华杰，等（山东省水利科学研究院等）</a:t>
            </a:r>
            <a:endParaRPr lang="zh-CN" altLang="en-US" sz="24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印染废水为主的高比例工业废水污水处理厂提标设计</a:t>
            </a:r>
            <a:endParaRPr sz="2400" b="1" dirty="0" smtClean="0"/>
          </a:p>
          <a:p>
            <a:pPr fontAlgn="auto">
              <a:spcBef>
                <a:spcPts val="0"/>
              </a:spcBef>
              <a:spcAft>
                <a:spcPts val="0"/>
              </a:spcAft>
              <a:buNone/>
            </a:pPr>
            <a:r>
              <a:rPr lang="zh-CN" altLang="en-US" sz="2400" dirty="0" smtClean="0"/>
              <a:t>    余浩，林晓东，黄国贤，等</a:t>
            </a:r>
            <a:endParaRPr lang="zh-CN" altLang="en-US" sz="2400" dirty="0" smtClean="0"/>
          </a:p>
          <a:p>
            <a:pPr>
              <a:spcAft>
                <a:spcPts val="1200"/>
              </a:spcAft>
              <a:buNone/>
            </a:pPr>
            <a:r>
              <a:rPr lang="zh-CN" altLang="en-US" sz="2400" dirty="0" smtClean="0"/>
              <a:t>  （中国电建集团华东勘测设计研究院有限公司等</a:t>
            </a:r>
            <a:r>
              <a:rPr lang="zh-CN" altLang="en-US" sz="2400" spc="-100" dirty="0" smtClean="0"/>
              <a:t>）</a:t>
            </a:r>
            <a:endParaRPr lang="zh-CN" altLang="en-US" sz="2400" spc="-1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南水北调中线一期工程天津干线输水方案设计特点</a:t>
            </a:r>
            <a:endParaRPr sz="2400" b="1" dirty="0" smtClean="0"/>
          </a:p>
          <a:p>
            <a:pPr lvl="0">
              <a:spcAft>
                <a:spcPts val="1200"/>
              </a:spcAft>
              <a:buNone/>
            </a:pPr>
            <a:r>
              <a:rPr lang="zh-CN" altLang="en-US" sz="2400" dirty="0" smtClean="0"/>
              <a:t>    </a:t>
            </a:r>
            <a:r>
              <a:rPr lang="zh-CN" altLang="en-US" sz="2400" dirty="0" smtClean="0">
                <a:sym typeface="+mn-ea"/>
              </a:rPr>
              <a:t>吴换营</a:t>
            </a:r>
            <a:r>
              <a:rPr lang="zh-CN" altLang="en-US" sz="2400" dirty="0" smtClean="0"/>
              <a:t>（天津市水利勘测设计院）</a:t>
            </a:r>
            <a:endParaRPr lang="en-US" altLang="zh-CN" sz="2400" dirty="0" smtClean="0">
              <a:latin typeface="Times New Roman" panose="02020603050405020304" pitchFamily="18" charset="0"/>
              <a:cs typeface="Times New Roman" panose="02020603050405020304" pitchFamily="18" charset="0"/>
            </a:endParaRPr>
          </a:p>
        </p:txBody>
      </p:sp>
      <p:sp>
        <p:nvSpPr>
          <p:cNvPr id="6" name="矩形 5"/>
          <p:cNvSpPr/>
          <p:nvPr/>
        </p:nvSpPr>
        <p:spPr>
          <a:xfrm>
            <a:off x="0" y="-8255"/>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14364"/>
            <a:ext cx="8229600" cy="1143000"/>
          </a:xfrm>
        </p:spPr>
        <p:txBody>
          <a:bodyPr anchor="ctr"/>
          <a:lstStyle/>
          <a:p>
            <a:pPr algn="ctr"/>
            <a:r>
              <a:rPr lang="zh-CN" altLang="en-US" dirty="0" smtClean="0">
                <a:solidFill>
                  <a:srgbClr val="FF0000"/>
                </a:solidFill>
              </a:rPr>
              <a:t>二等奖</a:t>
            </a:r>
            <a:endParaRPr lang="zh-CN" altLang="en-US" dirty="0">
              <a:solidFill>
                <a:srgbClr val="FF0000"/>
              </a:solidFill>
            </a:endParaRPr>
          </a:p>
        </p:txBody>
      </p:sp>
      <p:sp>
        <p:nvSpPr>
          <p:cNvPr id="3" name="内容占位符 2"/>
          <p:cNvSpPr>
            <a:spLocks noGrp="1"/>
          </p:cNvSpPr>
          <p:nvPr>
            <p:ph idx="1"/>
          </p:nvPr>
        </p:nvSpPr>
        <p:spPr>
          <a:xfrm>
            <a:off x="179512" y="1483644"/>
            <a:ext cx="8820472" cy="5302942"/>
          </a:xfrm>
        </p:spPr>
        <p:txBody>
          <a:bodyPr anchor="ctr">
            <a:noAutofit/>
          </a:bodyPr>
          <a:lstStyle/>
          <a:p>
            <a:pPr>
              <a:buFont typeface="Wingdings" panose="05000000000000000000" charset="0"/>
              <a:buChar char="u"/>
            </a:pPr>
            <a:r>
              <a:rPr sz="2400" b="1" dirty="0" smtClean="0"/>
              <a:t>一种实现废水处理零排放的处理方法</a:t>
            </a:r>
            <a:endParaRPr sz="2400" b="1" dirty="0" smtClean="0"/>
          </a:p>
          <a:p>
            <a:pPr fontAlgn="auto">
              <a:spcBef>
                <a:spcPts val="0"/>
              </a:spcBef>
              <a:spcAft>
                <a:spcPts val="0"/>
              </a:spcAft>
              <a:buNone/>
            </a:pPr>
            <a:r>
              <a:rPr lang="zh-CN" altLang="en-US" sz="2400" dirty="0" smtClean="0"/>
              <a:t>    发明人：汪晓军，袁延磊，林旭龙，崔家琪</a:t>
            </a:r>
            <a:endParaRPr lang="zh-CN" altLang="en-US" sz="2400" dirty="0" smtClean="0"/>
          </a:p>
          <a:p>
            <a:pPr>
              <a:spcAft>
                <a:spcPts val="1200"/>
              </a:spcAft>
              <a:buNone/>
            </a:pPr>
            <a:r>
              <a:rPr lang="zh-CN" altLang="en-US" sz="2400" dirty="0" smtClean="0"/>
              <a:t>    申请人：华南理工大学</a:t>
            </a:r>
            <a:endParaRPr lang="zh-CN" altLang="en-US" sz="2400" dirty="0" smtClean="0"/>
          </a:p>
          <a:p>
            <a:pPr lvl="0">
              <a:buFont typeface="Wingdings" panose="05000000000000000000" pitchFamily="2" charset="2"/>
              <a:buChar char="u"/>
            </a:pPr>
            <a:r>
              <a:rPr sz="2400" b="1" dirty="0" smtClean="0"/>
              <a:t>一种曝气型二氧化氯发生器</a:t>
            </a:r>
            <a:endParaRPr sz="2400" b="1" dirty="0" smtClean="0"/>
          </a:p>
          <a:p>
            <a:pPr fontAlgn="auto">
              <a:spcBef>
                <a:spcPts val="0"/>
              </a:spcBef>
              <a:spcAft>
                <a:spcPts val="0"/>
              </a:spcAft>
              <a:buNone/>
            </a:pPr>
            <a:r>
              <a:rPr lang="zh-CN" altLang="en-US" sz="2400" dirty="0" smtClean="0"/>
              <a:t>    </a:t>
            </a:r>
            <a:r>
              <a:rPr lang="zh-CN" altLang="en-US" sz="2400" spc="-150" dirty="0" smtClean="0"/>
              <a:t>发明人：戈学珍，何浩田，韩明贺，韩秋静，赵胜明</a:t>
            </a:r>
            <a:endParaRPr lang="zh-CN" altLang="en-US" sz="2400" spc="-150" dirty="0" smtClean="0"/>
          </a:p>
          <a:p>
            <a:pPr>
              <a:spcAft>
                <a:spcPts val="1200"/>
              </a:spcAft>
              <a:buNone/>
            </a:pPr>
            <a:r>
              <a:rPr lang="zh-CN" altLang="en-US" sz="2400" spc="-150" dirty="0" smtClean="0"/>
              <a:t>     专利权人：青岛巨川环保科技有限公司</a:t>
            </a:r>
            <a:endParaRPr lang="zh-CN" altLang="en-US" sz="2400" b="1" dirty="0" smtClean="0"/>
          </a:p>
          <a:p>
            <a:pPr lvl="0">
              <a:buFont typeface="Wingdings" panose="05000000000000000000" pitchFamily="2" charset="2"/>
              <a:buChar char="u"/>
            </a:pPr>
            <a:r>
              <a:rPr sz="2400" b="1" dirty="0" smtClean="0"/>
              <a:t>北京市某污水厂基于准地表Ⅲ类水体出水标准的工程实践</a:t>
            </a:r>
            <a:endParaRPr sz="2400" b="1" dirty="0" smtClean="0"/>
          </a:p>
          <a:p>
            <a:pPr>
              <a:buNone/>
            </a:pPr>
            <a:r>
              <a:rPr lang="zh-CN" altLang="en-US" sz="2400" dirty="0" smtClean="0"/>
              <a:t>    李伟，卢东昱，陈永玲，等  （</a:t>
            </a:r>
            <a:r>
              <a:rPr sz="2400" dirty="0" smtClean="0"/>
              <a:t>北京恩菲环保股份有限公司</a:t>
            </a:r>
            <a:r>
              <a:rPr lang="zh-CN" sz="2400" dirty="0" smtClean="0"/>
              <a:t>等</a:t>
            </a:r>
            <a:r>
              <a:rPr lang="zh-CN" altLang="en-US" sz="2400" dirty="0" smtClean="0"/>
              <a:t>）</a:t>
            </a:r>
            <a:endParaRPr lang="en-US" altLang="zh-CN" sz="2400" dirty="0" smtClean="0">
              <a:latin typeface="Times New Roman" panose="02020603050405020304" pitchFamily="18" charset="0"/>
              <a:cs typeface="Times New Roman" panose="02020603050405020304" pitchFamily="18" charset="0"/>
            </a:endParaRPr>
          </a:p>
        </p:txBody>
      </p:sp>
      <p:sp>
        <p:nvSpPr>
          <p:cNvPr id="4" name="矩形 3"/>
          <p:cNvSpPr/>
          <p:nvPr/>
        </p:nvSpPr>
        <p:spPr>
          <a:xfrm>
            <a:off x="0" y="0"/>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标题 3"/>
          <p:cNvSpPr>
            <a:spLocks noGrp="1"/>
          </p:cNvSpPr>
          <p:nvPr>
            <p:ph type="title"/>
          </p:nvPr>
        </p:nvSpPr>
        <p:spPr>
          <a:xfrm>
            <a:off x="457200" y="857240"/>
            <a:ext cx="8229600" cy="1143000"/>
          </a:xfrm>
        </p:spPr>
        <p:txBody>
          <a:bodyPr anchor="ctr"/>
          <a:p>
            <a:pPr algn="ctr"/>
            <a:r>
              <a:rPr lang="zh-CN" altLang="en-US" dirty="0" smtClean="0">
                <a:solidFill>
                  <a:srgbClr val="FF0000"/>
                </a:solidFill>
              </a:rPr>
              <a:t>二等奖</a:t>
            </a:r>
            <a:endParaRPr lang="zh-CN" altLang="en-US" dirty="0">
              <a:solidFill>
                <a:srgbClr val="FF0000"/>
              </a:solidFill>
            </a:endParaRPr>
          </a:p>
        </p:txBody>
      </p:sp>
      <p:sp>
        <p:nvSpPr>
          <p:cNvPr id="5" name="内容占位符 4"/>
          <p:cNvSpPr>
            <a:spLocks noGrp="1"/>
          </p:cNvSpPr>
          <p:nvPr>
            <p:ph idx="1"/>
          </p:nvPr>
        </p:nvSpPr>
        <p:spPr>
          <a:xfrm>
            <a:off x="179512" y="1556033"/>
            <a:ext cx="8820472" cy="5231504"/>
          </a:xfrm>
        </p:spPr>
        <p:txBody>
          <a:bodyPr anchor="ctr">
            <a:noAutofit/>
          </a:bodyPr>
          <a:p>
            <a:pPr>
              <a:buFont typeface="Wingdings" panose="05000000000000000000" pitchFamily="2" charset="2"/>
              <a:buChar char="u"/>
            </a:pPr>
            <a:r>
              <a:rPr sz="2400" b="1" dirty="0" smtClean="0"/>
              <a:t>热水解厌氧消化工艺用于污水厂泥区升级改造</a:t>
            </a:r>
            <a:endParaRPr sz="2400" b="1" dirty="0" smtClean="0"/>
          </a:p>
          <a:p>
            <a:pPr fontAlgn="auto">
              <a:spcBef>
                <a:spcPts val="0"/>
              </a:spcBef>
              <a:spcAft>
                <a:spcPts val="0"/>
              </a:spcAft>
              <a:buNone/>
            </a:pPr>
            <a:r>
              <a:rPr lang="zh-CN" altLang="en-US" sz="2400" dirty="0" smtClean="0"/>
              <a:t>    杜强强，戴明华，张晏，等</a:t>
            </a:r>
            <a:endParaRPr lang="zh-CN" altLang="en-US" sz="2400" dirty="0" smtClean="0"/>
          </a:p>
          <a:p>
            <a:pPr>
              <a:spcAft>
                <a:spcPts val="1200"/>
              </a:spcAft>
              <a:buNone/>
            </a:pPr>
            <a:r>
              <a:rPr lang="zh-CN" altLang="en-US" sz="2400" dirty="0" smtClean="0"/>
              <a:t>  （北京市市政工程设计研究总院有限公司等）</a:t>
            </a:r>
            <a:endParaRPr lang="zh-CN" altLang="en-US" sz="24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新型高效厌氧反应器代替UBF处理垃圾焚烧渗滤液</a:t>
            </a:r>
            <a:endParaRPr sz="2400" b="1" dirty="0" smtClean="0"/>
          </a:p>
          <a:p>
            <a:pPr marL="0" lvl="0" indent="0" fontAlgn="auto">
              <a:spcBef>
                <a:spcPts val="0"/>
              </a:spcBef>
              <a:spcAft>
                <a:spcPts val="1200"/>
              </a:spcAft>
              <a:buFont typeface="Wingdings" panose="05000000000000000000" pitchFamily="2" charset="2"/>
              <a:buNone/>
            </a:pPr>
            <a:r>
              <a:rPr lang="zh-CN" altLang="en-US" sz="2400" dirty="0" smtClean="0"/>
              <a:t>    李志华，翟艳丽，俞晓阳，等（光大环保能源苏州有限公司</a:t>
            </a:r>
            <a:r>
              <a:rPr lang="zh-CN" altLang="en-US" sz="2400" spc="-100" dirty="0" smtClean="0"/>
              <a:t>）</a:t>
            </a:r>
            <a:endParaRPr lang="zh-CN" altLang="en-US" sz="2400" spc="-1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t>基于降雨过程理论的城市内河洪峰流量计算方法及应用</a:t>
            </a:r>
            <a:endParaRPr sz="2400" b="1" dirty="0" smtClean="0"/>
          </a:p>
          <a:p>
            <a:pPr lvl="0" fontAlgn="auto">
              <a:spcBef>
                <a:spcPts val="0"/>
              </a:spcBef>
              <a:spcAft>
                <a:spcPts val="0"/>
              </a:spcAft>
              <a:buNone/>
            </a:pPr>
            <a:r>
              <a:rPr lang="zh-CN" altLang="en-US" sz="2400" dirty="0" smtClean="0"/>
              <a:t>    </a:t>
            </a:r>
            <a:r>
              <a:rPr lang="zh-CN" altLang="en-US" sz="2400" dirty="0" smtClean="0">
                <a:sym typeface="+mn-ea"/>
              </a:rPr>
              <a:t>夏绍凤，高文乔，程峻峰，等</a:t>
            </a:r>
            <a:endParaRPr lang="zh-CN" altLang="en-US" sz="2400" dirty="0" smtClean="0">
              <a:sym typeface="+mn-ea"/>
            </a:endParaRPr>
          </a:p>
          <a:p>
            <a:pPr lvl="0">
              <a:spcAft>
                <a:spcPts val="1200"/>
              </a:spcAft>
              <a:buNone/>
            </a:pPr>
            <a:r>
              <a:rPr lang="zh-CN" altLang="en-US" sz="2400" dirty="0" smtClean="0"/>
              <a:t>  （合肥市市政设计研究总院有限公司）</a:t>
            </a:r>
            <a:endParaRPr lang="en-US" altLang="zh-CN" sz="2400" dirty="0" smtClean="0">
              <a:latin typeface="Times New Roman" panose="02020603050405020304" pitchFamily="18" charset="0"/>
              <a:cs typeface="Times New Roman" panose="02020603050405020304" pitchFamily="18" charset="0"/>
            </a:endParaRPr>
          </a:p>
        </p:txBody>
      </p:sp>
      <p:sp>
        <p:nvSpPr>
          <p:cNvPr id="6" name="矩形 5"/>
          <p:cNvSpPr/>
          <p:nvPr/>
        </p:nvSpPr>
        <p:spPr>
          <a:xfrm>
            <a:off x="0" y="-8255"/>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标题 3"/>
          <p:cNvSpPr>
            <a:spLocks noGrp="1"/>
          </p:cNvSpPr>
          <p:nvPr>
            <p:ph type="title"/>
          </p:nvPr>
        </p:nvSpPr>
        <p:spPr>
          <a:xfrm>
            <a:off x="457200" y="857240"/>
            <a:ext cx="8229600" cy="1143000"/>
          </a:xfrm>
        </p:spPr>
        <p:txBody>
          <a:bodyPr anchor="ctr"/>
          <a:p>
            <a:pPr algn="ctr"/>
            <a:r>
              <a:rPr lang="zh-CN" altLang="en-US" dirty="0" smtClean="0">
                <a:solidFill>
                  <a:srgbClr val="FF0000"/>
                </a:solidFill>
              </a:rPr>
              <a:t>一等奖</a:t>
            </a:r>
            <a:endParaRPr lang="zh-CN" altLang="en-US" dirty="0">
              <a:solidFill>
                <a:srgbClr val="FF0000"/>
              </a:solidFill>
            </a:endParaRPr>
          </a:p>
        </p:txBody>
      </p:sp>
      <p:sp>
        <p:nvSpPr>
          <p:cNvPr id="5" name="内容占位符 4"/>
          <p:cNvSpPr>
            <a:spLocks noGrp="1"/>
          </p:cNvSpPr>
          <p:nvPr>
            <p:ph idx="1"/>
          </p:nvPr>
        </p:nvSpPr>
        <p:spPr>
          <a:xfrm>
            <a:off x="179512" y="1556033"/>
            <a:ext cx="8820472" cy="5231504"/>
          </a:xfrm>
        </p:spPr>
        <p:txBody>
          <a:bodyPr anchor="ctr">
            <a:noAutofit/>
          </a:bodyPr>
          <a:p>
            <a:pPr>
              <a:buFont typeface="Wingdings" panose="05000000000000000000" pitchFamily="2" charset="2"/>
              <a:buChar char="u"/>
            </a:pPr>
            <a:r>
              <a:rPr sz="2400" b="1" dirty="0" smtClean="0">
                <a:sym typeface="+mn-ea"/>
              </a:rPr>
              <a:t>北京碧水下沉式再生水厂升级改造及生态综合体建设</a:t>
            </a:r>
            <a:endParaRPr sz="2400" b="1" dirty="0" smtClean="0"/>
          </a:p>
          <a:p>
            <a:pPr fontAlgn="auto">
              <a:spcBef>
                <a:spcPts val="0"/>
              </a:spcBef>
              <a:spcAft>
                <a:spcPts val="0"/>
              </a:spcAft>
              <a:buNone/>
            </a:pPr>
            <a:r>
              <a:rPr lang="zh-CN" altLang="en-US" sz="2400" dirty="0" smtClean="0">
                <a:sym typeface="+mn-ea"/>
              </a:rPr>
              <a:t>    </a:t>
            </a:r>
            <a:r>
              <a:rPr lang="zh-CN" altLang="en-US" sz="2400" spc="-100" dirty="0" smtClean="0">
                <a:sym typeface="+mn-ea"/>
              </a:rPr>
              <a:t>侯锋，王凯军，邵彦青，等 </a:t>
            </a:r>
            <a:endParaRPr lang="zh-CN" altLang="en-US" sz="2400" spc="-100" dirty="0" smtClean="0"/>
          </a:p>
          <a:p>
            <a:pPr>
              <a:spcAft>
                <a:spcPts val="1200"/>
              </a:spcAft>
              <a:buNone/>
            </a:pPr>
            <a:r>
              <a:rPr lang="zh-CN" altLang="en-US" sz="2400" spc="-100" dirty="0" smtClean="0">
                <a:sym typeface="+mn-ea"/>
              </a:rPr>
              <a:t>  （清华大学环境学院；信开水环境投资有限公司）</a:t>
            </a:r>
            <a:endParaRPr lang="zh-CN" altLang="en-US" sz="24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latin typeface="Times New Roman" panose="02020603050405020304" pitchFamily="18" charset="0"/>
                <a:cs typeface="Times New Roman" panose="02020603050405020304" pitchFamily="18" charset="0"/>
                <a:sym typeface="+mn-ea"/>
              </a:rPr>
              <a:t>MBBR及A</a:t>
            </a:r>
            <a:r>
              <a:rPr sz="2400" b="1" baseline="30000" dirty="0" smtClean="0">
                <a:latin typeface="Times New Roman" panose="02020603050405020304" pitchFamily="18" charset="0"/>
                <a:cs typeface="Times New Roman" panose="02020603050405020304" pitchFamily="18" charset="0"/>
                <a:sym typeface="+mn-ea"/>
              </a:rPr>
              <a:t>2</a:t>
            </a:r>
            <a:r>
              <a:rPr sz="2400" b="1" dirty="0" smtClean="0">
                <a:latin typeface="Times New Roman" panose="02020603050405020304" pitchFamily="18" charset="0"/>
                <a:cs typeface="Times New Roman" panose="02020603050405020304" pitchFamily="18" charset="0"/>
                <a:sym typeface="+mn-ea"/>
              </a:rPr>
              <a:t>/O</a:t>
            </a:r>
            <a:r>
              <a:rPr sz="2400" b="1" dirty="0" smtClean="0">
                <a:sym typeface="+mn-ea"/>
              </a:rPr>
              <a:t>五段法用于污水处理厂提标扩建</a:t>
            </a:r>
            <a:endParaRPr lang="en-US" altLang="zh-CN" sz="2400" b="1" dirty="0" smtClean="0">
              <a:latin typeface="Times New Roman" panose="02020603050405020304" pitchFamily="18" charset="0"/>
              <a:cs typeface="Times New Roman" panose="02020603050405020304" pitchFamily="18" charset="0"/>
            </a:endParaRPr>
          </a:p>
          <a:p>
            <a:pPr fontAlgn="auto">
              <a:spcBef>
                <a:spcPts val="0"/>
              </a:spcBef>
              <a:spcAft>
                <a:spcPts val="1200"/>
              </a:spcAft>
              <a:buNone/>
            </a:pPr>
            <a:r>
              <a:rPr lang="zh-CN" altLang="en-US" sz="2400" dirty="0" smtClean="0">
                <a:sym typeface="+mn-ea"/>
              </a:rPr>
              <a:t>    陈小燕（中国市政工程华北设计研究总院有限公司</a:t>
            </a:r>
            <a:r>
              <a:rPr lang="zh-CN" altLang="en-US" sz="2400" spc="-100" dirty="0" smtClean="0">
                <a:sym typeface="+mn-ea"/>
              </a:rPr>
              <a:t>） </a:t>
            </a:r>
            <a:endParaRPr lang="zh-CN" altLang="en-US" sz="2400" spc="-100" dirty="0" smtClean="0">
              <a:latin typeface="Times New Roman" panose="02020603050405020304" pitchFamily="18" charset="0"/>
              <a:cs typeface="Times New Roman" panose="02020603050405020304" pitchFamily="18" charset="0"/>
            </a:endParaRPr>
          </a:p>
          <a:p>
            <a:pPr lvl="0">
              <a:buFont typeface="Wingdings" panose="05000000000000000000" pitchFamily="2" charset="2"/>
              <a:buChar char="u"/>
            </a:pPr>
            <a:r>
              <a:rPr sz="2400" b="1" dirty="0" smtClean="0">
                <a:sym typeface="+mn-ea"/>
              </a:rPr>
              <a:t>城镇污水厂高浓度臭气处理新工艺应用</a:t>
            </a:r>
            <a:endParaRPr sz="2400" b="1" dirty="0" smtClean="0"/>
          </a:p>
          <a:p>
            <a:pPr fontAlgn="auto">
              <a:spcBef>
                <a:spcPts val="0"/>
              </a:spcBef>
              <a:spcAft>
                <a:spcPts val="0"/>
              </a:spcAft>
              <a:buNone/>
            </a:pPr>
            <a:r>
              <a:rPr lang="zh-CN" altLang="en-US" sz="2400" dirty="0" smtClean="0">
                <a:sym typeface="+mn-ea"/>
              </a:rPr>
              <a:t>    肖先念，唐霞，李碧清，等</a:t>
            </a:r>
            <a:endParaRPr lang="zh-CN" altLang="en-US" sz="2400" dirty="0" smtClean="0"/>
          </a:p>
          <a:p>
            <a:pPr>
              <a:spcAft>
                <a:spcPts val="1200"/>
              </a:spcAft>
              <a:buNone/>
            </a:pPr>
            <a:r>
              <a:rPr lang="zh-CN" altLang="en-US" sz="2400" dirty="0" smtClean="0">
                <a:sym typeface="+mn-ea"/>
              </a:rPr>
              <a:t>  （广州市净水有限公司等）</a:t>
            </a:r>
            <a:endParaRPr lang="en-US" altLang="zh-CN" sz="2400" dirty="0" smtClean="0">
              <a:latin typeface="Times New Roman" panose="02020603050405020304" pitchFamily="18" charset="0"/>
              <a:cs typeface="Times New Roman" panose="02020603050405020304" pitchFamily="18" charset="0"/>
            </a:endParaRPr>
          </a:p>
        </p:txBody>
      </p:sp>
      <p:sp>
        <p:nvSpPr>
          <p:cNvPr id="6" name="矩形 5"/>
          <p:cNvSpPr/>
          <p:nvPr/>
        </p:nvSpPr>
        <p:spPr>
          <a:xfrm>
            <a:off x="0" y="-8255"/>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14356"/>
            <a:ext cx="8229600" cy="1143000"/>
          </a:xfrm>
        </p:spPr>
        <p:txBody>
          <a:bodyPr anchor="ctr" anchorCtr="0"/>
          <a:lstStyle/>
          <a:p>
            <a:pPr algn="ctr"/>
            <a:r>
              <a:rPr lang="zh-CN" altLang="en-US" dirty="0" smtClean="0">
                <a:solidFill>
                  <a:srgbClr val="FF0000"/>
                </a:solidFill>
              </a:rPr>
              <a:t>特等奖</a:t>
            </a:r>
            <a:endParaRPr lang="zh-CN" altLang="en-US" dirty="0">
              <a:solidFill>
                <a:srgbClr val="FF0000"/>
              </a:solidFill>
            </a:endParaRPr>
          </a:p>
        </p:txBody>
      </p:sp>
      <p:sp>
        <p:nvSpPr>
          <p:cNvPr id="3" name="内容占位符 2"/>
          <p:cNvSpPr>
            <a:spLocks noGrp="1"/>
          </p:cNvSpPr>
          <p:nvPr>
            <p:ph idx="1"/>
          </p:nvPr>
        </p:nvSpPr>
        <p:spPr>
          <a:xfrm>
            <a:off x="70107" y="1785926"/>
            <a:ext cx="9001156" cy="4929198"/>
          </a:xfrm>
        </p:spPr>
        <p:txBody>
          <a:bodyPr anchor="t" anchorCtr="0">
            <a:noAutofit/>
          </a:bodyPr>
          <a:lstStyle/>
          <a:p>
            <a:pPr marL="0" lvl="0" indent="-720090">
              <a:lnSpc>
                <a:spcPct val="130000"/>
              </a:lnSpc>
              <a:spcBef>
                <a:spcPts val="0"/>
              </a:spcBef>
              <a:buNone/>
            </a:pPr>
            <a:r>
              <a:rPr lang="zh-CN" altLang="en-US" sz="2400" b="1" dirty="0" smtClean="0">
                <a:latin typeface="Times New Roman" panose="02020603050405020304" pitchFamily="18" charset="0"/>
                <a:cs typeface="Times New Roman" panose="02020603050405020304" pitchFamily="18" charset="0"/>
              </a:rPr>
              <a:t>专利名：</a:t>
            </a:r>
            <a:r>
              <a:rPr sz="2400" dirty="0" smtClean="0">
                <a:latin typeface="Times New Roman" panose="02020603050405020304" pitchFamily="18" charset="0"/>
                <a:cs typeface="Times New Roman" panose="02020603050405020304" pitchFamily="18" charset="0"/>
              </a:rPr>
              <a:t>季冻区高速公路服务区组合污水处理系统装置及其方法</a:t>
            </a:r>
            <a:endParaRPr sz="2400" dirty="0" smtClean="0">
              <a:latin typeface="Times New Roman" panose="02020603050405020304" pitchFamily="18" charset="0"/>
              <a:cs typeface="Times New Roman" panose="02020603050405020304" pitchFamily="18" charset="0"/>
            </a:endParaRPr>
          </a:p>
          <a:p>
            <a:pPr marL="0" lvl="0" indent="-720090">
              <a:lnSpc>
                <a:spcPct val="130000"/>
              </a:lnSpc>
              <a:spcBef>
                <a:spcPts val="0"/>
              </a:spcBef>
              <a:buNone/>
            </a:pPr>
            <a:r>
              <a:rPr lang="zh-CN" altLang="en-US" sz="2400" b="1" dirty="0" smtClean="0">
                <a:sym typeface="+mn-ea"/>
              </a:rPr>
              <a:t>发明人</a:t>
            </a:r>
            <a:r>
              <a:rPr lang="zh-CN" altLang="en-US" sz="2400" dirty="0" smtClean="0">
                <a:sym typeface="+mn-ea"/>
              </a:rPr>
              <a:t>：刘学欣，籍国东，高硕晗，付金生，孔亚平，简丽</a:t>
            </a:r>
            <a:endParaRPr lang="zh-CN" altLang="en-US" sz="2400" dirty="0" smtClean="0">
              <a:sym typeface="+mn-ea"/>
            </a:endParaRPr>
          </a:p>
          <a:p>
            <a:pPr marL="0" lvl="0" indent="-720090">
              <a:lnSpc>
                <a:spcPct val="130000"/>
              </a:lnSpc>
              <a:spcBef>
                <a:spcPts val="0"/>
              </a:spcBef>
              <a:buNone/>
            </a:pPr>
            <a:r>
              <a:rPr lang="zh-CN" altLang="en-US" sz="2400" b="1" dirty="0" smtClean="0"/>
              <a:t>申请人</a:t>
            </a:r>
            <a:r>
              <a:rPr lang="zh-CN" altLang="en-US" sz="2400" dirty="0" smtClean="0"/>
              <a:t>：交通运输部科学研究院，北京大学</a:t>
            </a:r>
            <a:endParaRPr lang="zh-CN" altLang="en-US" sz="2400" dirty="0" smtClean="0"/>
          </a:p>
          <a:p>
            <a:pPr lvl="0">
              <a:lnSpc>
                <a:spcPct val="150000"/>
              </a:lnSpc>
              <a:spcBef>
                <a:spcPts val="600"/>
              </a:spcBef>
              <a:buNone/>
            </a:pPr>
            <a:r>
              <a:rPr lang="zh-CN" altLang="en-US" sz="2400" spc="-100" dirty="0" smtClean="0">
                <a:latin typeface="隶书" panose="02010509060101010101" pitchFamily="49" charset="-122"/>
                <a:ea typeface="隶书" panose="02010509060101010101" pitchFamily="49" charset="-122"/>
              </a:rPr>
              <a:t>获奖理由：</a:t>
            </a:r>
            <a:endParaRPr lang="en-US" altLang="zh-CN" sz="2400" spc="-100" dirty="0" smtClean="0">
              <a:latin typeface="隶书" panose="02010509060101010101" pitchFamily="49" charset="-122"/>
              <a:ea typeface="隶书" panose="02010509060101010101" pitchFamily="49" charset="-122"/>
            </a:endParaRPr>
          </a:p>
          <a:p>
            <a:pPr lvl="0" algn="just" fontAlgn="auto">
              <a:lnSpc>
                <a:spcPct val="150000"/>
              </a:lnSpc>
              <a:spcBef>
                <a:spcPts val="0"/>
              </a:spcBef>
              <a:buNone/>
            </a:pPr>
            <a:r>
              <a:rPr lang="zh-CN" altLang="en-US" sz="1600" dirty="0" smtClean="0"/>
              <a:t>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该专利开发了一种能够适应寒冷地区和季节性冰冻地区低温条件下的高速公路服务区污水处理新技术，提出了处理装置设计方法，明确了处理设施结构组成，描述了载体种类、间歇曝气方法、两级沉淀要求、湿地填料组成及配比及运行方式，处理后出水可用于绿化、冲厕、景观用水等用途，运行成本低廉，管理维护简单。该技术目前已列入交通运输部推广目录，纳入了交通运输部科技示范和绿色公路试点工程，结合该专利技术，编制了4项标准指南，在全国12个省份开展了设计或工程应用，在吉林、黑龙江和新疆等严寒地区得到了验证，并且在生活污水处理领域也取得了成功应用。该专利在我国寒冷地区、旅游度假区和农村污水处理方面具有广阔的应用市场。</a:t>
            </a:r>
            <a:endParaRPr lang="zh-CN" altLang="en-US" sz="1500"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0" y="0"/>
            <a:ext cx="9144000" cy="836712"/>
          </a:xfrm>
          <a:prstGeom prst="rect">
            <a:avLst/>
          </a:prstGeom>
          <a:gradFill>
            <a:gsLst>
              <a:gs pos="0">
                <a:srgbClr val="5E9EFF"/>
              </a:gs>
              <a:gs pos="39999">
                <a:srgbClr val="85C2FF"/>
              </a:gs>
              <a:gs pos="70000">
                <a:srgbClr val="C4D6EB"/>
              </a:gs>
              <a:gs pos="100000">
                <a:srgbClr val="FFEBFA"/>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中国给水排水</a:t>
            </a:r>
            <a:r>
              <a:rPr lang="en-US" altLang="zh-CN"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2018</a:t>
            </a:r>
            <a:r>
              <a:rPr lang="zh-CN" altLang="en-US" sz="3200" b="1" dirty="0" smtClean="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年度</a:t>
            </a:r>
            <a:r>
              <a:rPr lang="zh-CN" altLang="en-US" sz="3200" b="1" dirty="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“九通杯”获奖名单</a:t>
            </a:r>
            <a:endParaRPr lang="zh-CN" altLang="en-US" sz="32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1840</Words>
  <Application>WPS 演示</Application>
  <PresentationFormat>全屏显示(4:3)</PresentationFormat>
  <Paragraphs>104</Paragraphs>
  <Slides>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vt:i4>
      </vt:variant>
    </vt:vector>
  </HeadingPairs>
  <TitlesOfParts>
    <vt:vector size="22" baseType="lpstr">
      <vt:lpstr>Arial</vt:lpstr>
      <vt:lpstr>宋体</vt:lpstr>
      <vt:lpstr>Wingdings</vt:lpstr>
      <vt:lpstr>Wingdings 2</vt:lpstr>
      <vt:lpstr>Times New Roman</vt:lpstr>
      <vt:lpstr>华文楷体</vt:lpstr>
      <vt:lpstr>微软雅黑</vt:lpstr>
      <vt:lpstr>隶书</vt:lpstr>
      <vt:lpstr>Constantia</vt:lpstr>
      <vt:lpstr>Arial Unicode MS</vt:lpstr>
      <vt:lpstr>Calibri</vt:lpstr>
      <vt:lpstr>Wingdings</vt:lpstr>
      <vt:lpstr>流畅</vt:lpstr>
      <vt:lpstr>PowerPoint 演示文稿</vt:lpstr>
      <vt:lpstr>提名奖</vt:lpstr>
      <vt:lpstr>提名奖</vt:lpstr>
      <vt:lpstr>提名奖</vt:lpstr>
      <vt:lpstr>提名奖</vt:lpstr>
      <vt:lpstr>二等奖</vt:lpstr>
      <vt:lpstr>二等奖</vt:lpstr>
      <vt:lpstr>一等奖</vt:lpstr>
      <vt:lpstr>特等奖</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springlynx</dc:creator>
  <cp:lastModifiedBy>dell2</cp:lastModifiedBy>
  <cp:revision>46</cp:revision>
  <dcterms:created xsi:type="dcterms:W3CDTF">2015-10-14T07:22:00Z</dcterms:created>
  <dcterms:modified xsi:type="dcterms:W3CDTF">2018-09-03T04:18:22Z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8</vt:lpwstr>
  </property>
  <property fmtid="{D5CDD505-2E9C-101B-9397-08002B2CF9AE}" pid="3" name="KSOProductBuildVer">
    <vt:lpwstr>2052-10.1.0.7346</vt:lpwstr>
  </property>
</Properties>
</file>